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82" r:id="rId3"/>
    <p:sldId id="257" r:id="rId4"/>
    <p:sldId id="258" r:id="rId5"/>
    <p:sldId id="259" r:id="rId6"/>
    <p:sldId id="260" r:id="rId7"/>
    <p:sldId id="261" r:id="rId8"/>
    <p:sldId id="276" r:id="rId9"/>
    <p:sldId id="279" r:id="rId10"/>
    <p:sldId id="262" r:id="rId11"/>
    <p:sldId id="263" r:id="rId12"/>
    <p:sldId id="265" r:id="rId13"/>
    <p:sldId id="280" r:id="rId14"/>
  </p:sldIdLst>
  <p:sldSz cx="14630400" cy="8229600"/>
  <p:notesSz cx="8229600" cy="14630400"/>
  <p:embeddedFontLst>
    <p:embeddedFont>
      <p:font typeface="Calibri" panose="020F0502020204030204" pitchFamily="34" charset="0"/>
      <p:regular r:id="rId16"/>
      <p:bold r:id="rId17"/>
      <p:italic r:id="rId18"/>
      <p:boldItalic r:id="rId19"/>
    </p:embeddedFont>
    <p:embeddedFont>
      <p:font typeface="Open Sans" panose="020B0606030504020204" pitchFamily="34" charset="0"/>
      <p:regular r:id="rId20"/>
      <p:bold r:id="rId21"/>
      <p:italic r:id="rId22"/>
      <p:boldItalic r:id="rId23"/>
    </p:embeddedFont>
    <p:embeddedFont>
      <p:font typeface="Playfair Display Bold" panose="020B0604020202020204" charset="0"/>
      <p:bold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09" autoAdjust="0"/>
    <p:restoredTop sz="94610"/>
  </p:normalViewPr>
  <p:slideViewPr>
    <p:cSldViewPr snapToGrid="0" snapToObjects="1">
      <p:cViewPr varScale="1">
        <p:scale>
          <a:sx n="69" d="100"/>
          <a:sy n="69" d="100"/>
        </p:scale>
        <p:origin x="79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34037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404680" y="1634382"/>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101014"/>
                </a:solidFill>
                <a:latin typeface="Playfair Display Bold" pitchFamily="34" charset="0"/>
                <a:ea typeface="Playfair Display Bold" pitchFamily="34" charset="-122"/>
                <a:cs typeface="Playfair Display Bold" pitchFamily="34" charset="-120"/>
              </a:rPr>
              <a:t>AI-Powered Disease Prediction System</a:t>
            </a:r>
            <a:endParaRPr lang="en-US" sz="4450" dirty="0"/>
          </a:p>
        </p:txBody>
      </p:sp>
      <p:sp>
        <p:nvSpPr>
          <p:cNvPr id="4" name="Text 1"/>
          <p:cNvSpPr/>
          <p:nvPr/>
        </p:nvSpPr>
        <p:spPr>
          <a:xfrm>
            <a:off x="6280190" y="3941802"/>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39393C"/>
                </a:solidFill>
                <a:latin typeface="Open Sans" pitchFamily="34" charset="0"/>
                <a:ea typeface="Open Sans" pitchFamily="34" charset="-122"/>
                <a:cs typeface="Open Sans" pitchFamily="34" charset="-120"/>
              </a:rPr>
              <a:t>This presentation outlines a revolutionary AI system designed to predict diseases using advanced deep learning techniques. The project aims to revolutionize healthcare access by offering accurate diagnoses and personalized treatment recommendations.</a:t>
            </a:r>
            <a:endParaRPr lang="en-US" sz="1750" dirty="0"/>
          </a:p>
        </p:txBody>
      </p:sp>
      <p:sp>
        <p:nvSpPr>
          <p:cNvPr id="6" name="Text 3"/>
          <p:cNvSpPr/>
          <p:nvPr/>
        </p:nvSpPr>
        <p:spPr>
          <a:xfrm>
            <a:off x="6385441" y="5798106"/>
            <a:ext cx="152400" cy="97512"/>
          </a:xfrm>
          <a:prstGeom prst="rect">
            <a:avLst/>
          </a:prstGeom>
          <a:noFill/>
          <a:ln/>
        </p:spPr>
        <p:txBody>
          <a:bodyPr wrap="none" lIns="0" tIns="0" rIns="0" bIns="0" rtlCol="0" anchor="t"/>
          <a:lstStyle/>
          <a:p>
            <a:pPr marL="0" indent="0" algn="ctr">
              <a:lnSpc>
                <a:spcPts val="750"/>
              </a:lnSpc>
              <a:buNone/>
            </a:pPr>
            <a:r>
              <a:rPr lang="en-US" sz="750" dirty="0">
                <a:solidFill>
                  <a:srgbClr val="3C3838"/>
                </a:solidFill>
                <a:latin typeface="Open Sans Medium" pitchFamily="34" charset="0"/>
                <a:ea typeface="Open Sans Medium" pitchFamily="34" charset="-122"/>
                <a:cs typeface="Open Sans Medium" pitchFamily="34" charset="-120"/>
              </a:rPr>
              <a:t>BM</a:t>
            </a:r>
            <a:endParaRPr lang="en-US" sz="750" dirty="0"/>
          </a:p>
        </p:txBody>
      </p:sp>
      <p:sp>
        <p:nvSpPr>
          <p:cNvPr id="7" name="Text 4"/>
          <p:cNvSpPr/>
          <p:nvPr/>
        </p:nvSpPr>
        <p:spPr>
          <a:xfrm>
            <a:off x="6696880" y="5393412"/>
            <a:ext cx="3073718" cy="946655"/>
          </a:xfrm>
          <a:prstGeom prst="rect">
            <a:avLst/>
          </a:prstGeom>
          <a:noFill/>
          <a:ln/>
        </p:spPr>
        <p:txBody>
          <a:bodyPr wrap="none" lIns="0" tIns="0" rIns="0" bIns="0" rtlCol="0" anchor="t"/>
          <a:lstStyle/>
          <a:p>
            <a:pPr marL="0" indent="0">
              <a:lnSpc>
                <a:spcPts val="5550"/>
              </a:lnSpc>
              <a:buNone/>
            </a:pPr>
            <a:r>
              <a:rPr lang="en-US" sz="2400" b="1" dirty="0">
                <a:solidFill>
                  <a:schemeClr val="tx1">
                    <a:lumMod val="75000"/>
                    <a:lumOff val="25000"/>
                  </a:schemeClr>
                </a:solidFill>
                <a:latin typeface="Unbounded Bold" pitchFamily="34" charset="0"/>
                <a:ea typeface="Unbounded Bold" pitchFamily="34" charset="-122"/>
                <a:cs typeface="Unbounded Bold" pitchFamily="34" charset="-120"/>
              </a:rPr>
              <a:t>Team: Data Dreamers</a:t>
            </a:r>
          </a:p>
          <a:p>
            <a:pPr marL="0" indent="0">
              <a:lnSpc>
                <a:spcPts val="5550"/>
              </a:lnSpc>
              <a:buNone/>
            </a:pPr>
            <a:r>
              <a:rPr lang="en-US" sz="2000" dirty="0"/>
              <a:t>Passionate about leveraging the power of AI for positive change</a:t>
            </a:r>
            <a:r>
              <a:rPr lang="en-US" sz="2400" dirty="0"/>
              <a:t>.</a:t>
            </a:r>
          </a:p>
          <a:p>
            <a:pPr>
              <a:lnSpc>
                <a:spcPts val="5550"/>
              </a:lnSpc>
            </a:pPr>
            <a:r>
              <a:rPr lang="en-US" dirty="0">
                <a:solidFill>
                  <a:schemeClr val="tx1">
                    <a:lumMod val="75000"/>
                    <a:lumOff val="25000"/>
                  </a:schemeClr>
                </a:solidFill>
                <a:latin typeface="Open Sans" pitchFamily="34" charset="0"/>
                <a:ea typeface="Open Sans" pitchFamily="34" charset="-122"/>
                <a:cs typeface="Open Sans" pitchFamily="34" charset="-120"/>
              </a:rPr>
              <a:t>Committed to developing innovative solutions for real-world challenges.</a:t>
            </a:r>
            <a:endParaRPr lang="en-US" dirty="0">
              <a:solidFill>
                <a:schemeClr val="tx1">
                  <a:lumMod val="75000"/>
                  <a:lumOff val="25000"/>
                </a:schemeClr>
              </a:solidFill>
            </a:endParaRPr>
          </a:p>
          <a:p>
            <a:pPr marL="0" indent="0">
              <a:lnSpc>
                <a:spcPts val="5550"/>
              </a:lnSpc>
              <a:buNone/>
            </a:pPr>
            <a:endParaRPr lang="en-US" sz="2400" dirty="0"/>
          </a:p>
        </p:txBody>
      </p:sp>
      <p:sp>
        <p:nvSpPr>
          <p:cNvPr id="8" name="Shape 2"/>
          <p:cNvSpPr/>
          <p:nvPr/>
        </p:nvSpPr>
        <p:spPr>
          <a:xfrm>
            <a:off x="6280190" y="5665470"/>
            <a:ext cx="105251" cy="362903"/>
          </a:xfrm>
          <a:prstGeom prst="roundRect">
            <a:avLst>
              <a:gd name="adj" fmla="val 25194296"/>
            </a:avLst>
          </a:prstGeom>
          <a:solidFill>
            <a:srgbClr val="97AFB9"/>
          </a:solidFill>
          <a:ln w="7620">
            <a:solidFill>
              <a:srgbClr val="FFFFFF"/>
            </a:solidFill>
            <a:prstDash val="solid"/>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96608" y="715566"/>
            <a:ext cx="5073015" cy="634127"/>
          </a:xfrm>
          <a:prstGeom prst="rect">
            <a:avLst/>
          </a:prstGeom>
          <a:noFill/>
          <a:ln/>
        </p:spPr>
        <p:txBody>
          <a:bodyPr wrap="none" lIns="0" tIns="0" rIns="0" bIns="0" rtlCol="0" anchor="t"/>
          <a:lstStyle/>
          <a:p>
            <a:pPr marL="0" indent="0">
              <a:lnSpc>
                <a:spcPts val="4950"/>
              </a:lnSpc>
              <a:buNone/>
            </a:pPr>
            <a:r>
              <a:rPr lang="en-US" sz="3950" b="1" dirty="0">
                <a:solidFill>
                  <a:srgbClr val="101014"/>
                </a:solidFill>
                <a:latin typeface="Playfair Display Bold" pitchFamily="34" charset="0"/>
                <a:ea typeface="Playfair Display Bold" pitchFamily="34" charset="-122"/>
                <a:cs typeface="Playfair Display Bold" pitchFamily="34" charset="-120"/>
              </a:rPr>
              <a:t>System Architecture</a:t>
            </a:r>
            <a:endParaRPr lang="en-US" sz="3950" dirty="0"/>
          </a:p>
        </p:txBody>
      </p:sp>
      <p:sp>
        <p:nvSpPr>
          <p:cNvPr id="4" name="Shape 1"/>
          <p:cNvSpPr/>
          <p:nvPr/>
        </p:nvSpPr>
        <p:spPr>
          <a:xfrm>
            <a:off x="6489502" y="1654016"/>
            <a:ext cx="22860" cy="5860018"/>
          </a:xfrm>
          <a:prstGeom prst="roundRect">
            <a:avLst>
              <a:gd name="adj" fmla="val 133152"/>
            </a:avLst>
          </a:prstGeom>
          <a:solidFill>
            <a:srgbClr val="C6C6D2"/>
          </a:solidFill>
          <a:ln/>
        </p:spPr>
      </p:sp>
      <p:sp>
        <p:nvSpPr>
          <p:cNvPr id="5" name="Shape 2"/>
          <p:cNvSpPr/>
          <p:nvPr/>
        </p:nvSpPr>
        <p:spPr>
          <a:xfrm>
            <a:off x="6706314" y="2099072"/>
            <a:ext cx="710208" cy="22860"/>
          </a:xfrm>
          <a:prstGeom prst="roundRect">
            <a:avLst>
              <a:gd name="adj" fmla="val 133152"/>
            </a:avLst>
          </a:prstGeom>
          <a:solidFill>
            <a:srgbClr val="C6C6D2"/>
          </a:solidFill>
          <a:ln/>
        </p:spPr>
      </p:sp>
      <p:sp>
        <p:nvSpPr>
          <p:cNvPr id="6" name="Shape 3"/>
          <p:cNvSpPr/>
          <p:nvPr/>
        </p:nvSpPr>
        <p:spPr>
          <a:xfrm>
            <a:off x="6272689" y="1882259"/>
            <a:ext cx="456486" cy="456486"/>
          </a:xfrm>
          <a:prstGeom prst="roundRect">
            <a:avLst>
              <a:gd name="adj" fmla="val 6668"/>
            </a:avLst>
          </a:prstGeom>
          <a:solidFill>
            <a:srgbClr val="E0E0EC"/>
          </a:solidFill>
          <a:ln/>
        </p:spPr>
      </p:sp>
      <p:sp>
        <p:nvSpPr>
          <p:cNvPr id="7" name="Text 4"/>
          <p:cNvSpPr/>
          <p:nvPr/>
        </p:nvSpPr>
        <p:spPr>
          <a:xfrm>
            <a:off x="6442591" y="1958221"/>
            <a:ext cx="116562" cy="304443"/>
          </a:xfrm>
          <a:prstGeom prst="rect">
            <a:avLst/>
          </a:prstGeom>
          <a:noFill/>
          <a:ln/>
        </p:spPr>
        <p:txBody>
          <a:bodyPr wrap="none" lIns="0" tIns="0" rIns="0" bIns="0" rtlCol="0" anchor="t"/>
          <a:lstStyle/>
          <a:p>
            <a:pPr marL="0" indent="0" algn="ctr">
              <a:lnSpc>
                <a:spcPts val="2350"/>
              </a:lnSpc>
              <a:buNone/>
            </a:pPr>
            <a:r>
              <a:rPr lang="en-US" sz="2350" b="1" dirty="0">
                <a:solidFill>
                  <a:srgbClr val="39393C"/>
                </a:solidFill>
                <a:latin typeface="Playfair Display Bold" pitchFamily="34" charset="0"/>
                <a:ea typeface="Playfair Display Bold" pitchFamily="34" charset="-122"/>
                <a:cs typeface="Playfair Display Bold" pitchFamily="34" charset="-120"/>
              </a:rPr>
              <a:t>1</a:t>
            </a:r>
            <a:endParaRPr lang="en-US" sz="2350" dirty="0"/>
          </a:p>
        </p:txBody>
      </p:sp>
      <p:sp>
        <p:nvSpPr>
          <p:cNvPr id="8" name="Text 5"/>
          <p:cNvSpPr/>
          <p:nvPr/>
        </p:nvSpPr>
        <p:spPr>
          <a:xfrm>
            <a:off x="7616904" y="1856899"/>
            <a:ext cx="3392924" cy="316944"/>
          </a:xfrm>
          <a:prstGeom prst="rect">
            <a:avLst/>
          </a:prstGeom>
          <a:noFill/>
          <a:ln/>
        </p:spPr>
        <p:txBody>
          <a:bodyPr wrap="none" lIns="0" tIns="0" rIns="0" bIns="0" rtlCol="0" anchor="t"/>
          <a:lstStyle/>
          <a:p>
            <a:pPr marL="0" indent="0" algn="l">
              <a:lnSpc>
                <a:spcPts val="2450"/>
              </a:lnSpc>
              <a:buNone/>
            </a:pPr>
            <a:r>
              <a:rPr lang="en-US" sz="1950" b="1" dirty="0">
                <a:solidFill>
                  <a:srgbClr val="39393C"/>
                </a:solidFill>
                <a:latin typeface="Playfair Display Bold" pitchFamily="34" charset="0"/>
                <a:ea typeface="Playfair Display Bold" pitchFamily="34" charset="-122"/>
                <a:cs typeface="Playfair Display Bold" pitchFamily="34" charset="-120"/>
              </a:rPr>
              <a:t>Step 1: Medical Image Upload and Values for Classification</a:t>
            </a:r>
            <a:endParaRPr lang="en-US" sz="1950" dirty="0"/>
          </a:p>
        </p:txBody>
      </p:sp>
      <p:sp>
        <p:nvSpPr>
          <p:cNvPr id="9" name="Text 6"/>
          <p:cNvSpPr/>
          <p:nvPr/>
        </p:nvSpPr>
        <p:spPr>
          <a:xfrm>
            <a:off x="7616904" y="2295525"/>
            <a:ext cx="6303288" cy="973693"/>
          </a:xfrm>
          <a:prstGeom prst="rect">
            <a:avLst/>
          </a:prstGeom>
          <a:noFill/>
          <a:ln/>
        </p:spPr>
        <p:txBody>
          <a:bodyPr wrap="square" lIns="0" tIns="0" rIns="0" bIns="0" rtlCol="0" anchor="t"/>
          <a:lstStyle/>
          <a:p>
            <a:pPr marL="0" indent="0" algn="l">
              <a:lnSpc>
                <a:spcPts val="2550"/>
              </a:lnSpc>
              <a:buNone/>
            </a:pPr>
            <a:r>
              <a:rPr lang="en-US" sz="1550" dirty="0">
                <a:solidFill>
                  <a:srgbClr val="39393C"/>
                </a:solidFill>
                <a:latin typeface="Open Sans" pitchFamily="34" charset="0"/>
                <a:ea typeface="Open Sans" pitchFamily="34" charset="-122"/>
                <a:cs typeface="Open Sans" pitchFamily="34" charset="-120"/>
              </a:rPr>
              <a:t>Users upload medical images (e.g., brain scans, X-rays), which are processed by CNN and Vision Transformer models and ML Techniques for disease detection.</a:t>
            </a:r>
            <a:endParaRPr lang="en-US" sz="1550" dirty="0"/>
          </a:p>
        </p:txBody>
      </p:sp>
      <p:sp>
        <p:nvSpPr>
          <p:cNvPr id="10" name="Shape 7"/>
          <p:cNvSpPr/>
          <p:nvPr/>
        </p:nvSpPr>
        <p:spPr>
          <a:xfrm>
            <a:off x="6706314" y="4120039"/>
            <a:ext cx="710208" cy="22860"/>
          </a:xfrm>
          <a:prstGeom prst="roundRect">
            <a:avLst>
              <a:gd name="adj" fmla="val 133152"/>
            </a:avLst>
          </a:prstGeom>
          <a:solidFill>
            <a:srgbClr val="C6C6D2"/>
          </a:solidFill>
          <a:ln/>
        </p:spPr>
      </p:sp>
      <p:sp>
        <p:nvSpPr>
          <p:cNvPr id="11" name="Shape 8"/>
          <p:cNvSpPr/>
          <p:nvPr/>
        </p:nvSpPr>
        <p:spPr>
          <a:xfrm>
            <a:off x="6272689" y="3903226"/>
            <a:ext cx="456486" cy="456486"/>
          </a:xfrm>
          <a:prstGeom prst="roundRect">
            <a:avLst>
              <a:gd name="adj" fmla="val 6668"/>
            </a:avLst>
          </a:prstGeom>
          <a:solidFill>
            <a:srgbClr val="E0E0EC"/>
          </a:solidFill>
          <a:ln/>
        </p:spPr>
      </p:sp>
      <p:sp>
        <p:nvSpPr>
          <p:cNvPr id="12" name="Text 9"/>
          <p:cNvSpPr/>
          <p:nvPr/>
        </p:nvSpPr>
        <p:spPr>
          <a:xfrm>
            <a:off x="6421279" y="3979188"/>
            <a:ext cx="159187" cy="304443"/>
          </a:xfrm>
          <a:prstGeom prst="rect">
            <a:avLst/>
          </a:prstGeom>
          <a:noFill/>
          <a:ln/>
        </p:spPr>
        <p:txBody>
          <a:bodyPr wrap="none" lIns="0" tIns="0" rIns="0" bIns="0" rtlCol="0" anchor="t"/>
          <a:lstStyle/>
          <a:p>
            <a:pPr marL="0" indent="0" algn="ctr">
              <a:lnSpc>
                <a:spcPts val="2350"/>
              </a:lnSpc>
              <a:buNone/>
            </a:pPr>
            <a:r>
              <a:rPr lang="en-US" sz="2350" b="1" dirty="0">
                <a:solidFill>
                  <a:srgbClr val="39393C"/>
                </a:solidFill>
                <a:latin typeface="Playfair Display Bold" pitchFamily="34" charset="0"/>
                <a:ea typeface="Playfair Display Bold" pitchFamily="34" charset="-122"/>
                <a:cs typeface="Playfair Display Bold" pitchFamily="34" charset="-120"/>
              </a:rPr>
              <a:t>2</a:t>
            </a:r>
            <a:endParaRPr lang="en-US" sz="2350" dirty="0"/>
          </a:p>
        </p:txBody>
      </p:sp>
      <p:sp>
        <p:nvSpPr>
          <p:cNvPr id="13" name="Text 10"/>
          <p:cNvSpPr/>
          <p:nvPr/>
        </p:nvSpPr>
        <p:spPr>
          <a:xfrm>
            <a:off x="7616904" y="3877866"/>
            <a:ext cx="4377214" cy="316944"/>
          </a:xfrm>
          <a:prstGeom prst="rect">
            <a:avLst/>
          </a:prstGeom>
          <a:noFill/>
          <a:ln/>
        </p:spPr>
        <p:txBody>
          <a:bodyPr wrap="none" lIns="0" tIns="0" rIns="0" bIns="0" rtlCol="0" anchor="t"/>
          <a:lstStyle/>
          <a:p>
            <a:pPr marL="0" indent="0" algn="l">
              <a:lnSpc>
                <a:spcPts val="2450"/>
              </a:lnSpc>
              <a:buNone/>
            </a:pPr>
            <a:r>
              <a:rPr lang="en-US" sz="1950" b="1" dirty="0">
                <a:solidFill>
                  <a:srgbClr val="39393C"/>
                </a:solidFill>
                <a:latin typeface="Playfair Display Bold" pitchFamily="34" charset="0"/>
                <a:ea typeface="Playfair Display Bold" pitchFamily="34" charset="-122"/>
                <a:cs typeface="Playfair Display Bold" pitchFamily="34" charset="-120"/>
              </a:rPr>
              <a:t>Step 2: Chatbot for Symptom Analysis</a:t>
            </a:r>
            <a:endParaRPr lang="en-US" sz="1950" dirty="0"/>
          </a:p>
        </p:txBody>
      </p:sp>
      <p:sp>
        <p:nvSpPr>
          <p:cNvPr id="14" name="Text 11"/>
          <p:cNvSpPr/>
          <p:nvPr/>
        </p:nvSpPr>
        <p:spPr>
          <a:xfrm>
            <a:off x="7616904" y="4316492"/>
            <a:ext cx="6303288" cy="973693"/>
          </a:xfrm>
          <a:prstGeom prst="rect">
            <a:avLst/>
          </a:prstGeom>
          <a:noFill/>
          <a:ln/>
        </p:spPr>
        <p:txBody>
          <a:bodyPr wrap="square" lIns="0" tIns="0" rIns="0" bIns="0" rtlCol="0" anchor="t"/>
          <a:lstStyle/>
          <a:p>
            <a:pPr marL="0" indent="0" algn="l">
              <a:lnSpc>
                <a:spcPts val="2550"/>
              </a:lnSpc>
              <a:buNone/>
            </a:pPr>
            <a:r>
              <a:rPr lang="en-US" sz="1550" dirty="0">
                <a:solidFill>
                  <a:srgbClr val="39393C"/>
                </a:solidFill>
                <a:latin typeface="Open Sans" pitchFamily="34" charset="0"/>
                <a:ea typeface="Open Sans" pitchFamily="34" charset="-122"/>
                <a:cs typeface="Open Sans" pitchFamily="34" charset="-120"/>
              </a:rPr>
              <a:t>The chatbot interacts with users, analyzing symptoms and providing initial guidance. It leverages natural language processing (NLP) to understand user input.</a:t>
            </a:r>
            <a:endParaRPr lang="en-US" sz="1550" dirty="0"/>
          </a:p>
        </p:txBody>
      </p:sp>
      <p:sp>
        <p:nvSpPr>
          <p:cNvPr id="15" name="Shape 12"/>
          <p:cNvSpPr/>
          <p:nvPr/>
        </p:nvSpPr>
        <p:spPr>
          <a:xfrm>
            <a:off x="6706314" y="6141006"/>
            <a:ext cx="710208" cy="22860"/>
          </a:xfrm>
          <a:prstGeom prst="roundRect">
            <a:avLst>
              <a:gd name="adj" fmla="val 133152"/>
            </a:avLst>
          </a:prstGeom>
          <a:solidFill>
            <a:srgbClr val="C6C6D2"/>
          </a:solidFill>
          <a:ln/>
        </p:spPr>
      </p:sp>
      <p:sp>
        <p:nvSpPr>
          <p:cNvPr id="16" name="Shape 13"/>
          <p:cNvSpPr/>
          <p:nvPr/>
        </p:nvSpPr>
        <p:spPr>
          <a:xfrm>
            <a:off x="6272689" y="5924193"/>
            <a:ext cx="456486" cy="456486"/>
          </a:xfrm>
          <a:prstGeom prst="roundRect">
            <a:avLst>
              <a:gd name="adj" fmla="val 6668"/>
            </a:avLst>
          </a:prstGeom>
          <a:solidFill>
            <a:srgbClr val="E0E0EC"/>
          </a:solidFill>
          <a:ln/>
        </p:spPr>
      </p:sp>
      <p:sp>
        <p:nvSpPr>
          <p:cNvPr id="17" name="Text 14"/>
          <p:cNvSpPr/>
          <p:nvPr/>
        </p:nvSpPr>
        <p:spPr>
          <a:xfrm>
            <a:off x="6426637" y="6000155"/>
            <a:ext cx="148590" cy="304443"/>
          </a:xfrm>
          <a:prstGeom prst="rect">
            <a:avLst/>
          </a:prstGeom>
          <a:noFill/>
          <a:ln/>
        </p:spPr>
        <p:txBody>
          <a:bodyPr wrap="none" lIns="0" tIns="0" rIns="0" bIns="0" rtlCol="0" anchor="t"/>
          <a:lstStyle/>
          <a:p>
            <a:pPr marL="0" indent="0" algn="ctr">
              <a:lnSpc>
                <a:spcPts val="2350"/>
              </a:lnSpc>
              <a:buNone/>
            </a:pPr>
            <a:r>
              <a:rPr lang="en-US" sz="2350" b="1" dirty="0">
                <a:solidFill>
                  <a:srgbClr val="39393C"/>
                </a:solidFill>
                <a:latin typeface="Playfair Display Bold" pitchFamily="34" charset="0"/>
                <a:ea typeface="Playfair Display Bold" pitchFamily="34" charset="-122"/>
                <a:cs typeface="Playfair Display Bold" pitchFamily="34" charset="-120"/>
              </a:rPr>
              <a:t>3</a:t>
            </a:r>
            <a:endParaRPr lang="en-US" sz="2350" dirty="0"/>
          </a:p>
        </p:txBody>
      </p:sp>
      <p:sp>
        <p:nvSpPr>
          <p:cNvPr id="18" name="Text 15"/>
          <p:cNvSpPr/>
          <p:nvPr/>
        </p:nvSpPr>
        <p:spPr>
          <a:xfrm>
            <a:off x="7616904" y="5898833"/>
            <a:ext cx="6187797" cy="316944"/>
          </a:xfrm>
          <a:prstGeom prst="rect">
            <a:avLst/>
          </a:prstGeom>
          <a:noFill/>
          <a:ln/>
        </p:spPr>
        <p:txBody>
          <a:bodyPr wrap="none" lIns="0" tIns="0" rIns="0" bIns="0" rtlCol="0" anchor="t"/>
          <a:lstStyle/>
          <a:p>
            <a:pPr marL="0" indent="0" algn="l">
              <a:lnSpc>
                <a:spcPts val="2450"/>
              </a:lnSpc>
              <a:buNone/>
            </a:pPr>
            <a:r>
              <a:rPr lang="en-US" sz="1950" b="1" dirty="0">
                <a:solidFill>
                  <a:srgbClr val="39393C"/>
                </a:solidFill>
                <a:latin typeface="Playfair Display Bold" pitchFamily="34" charset="0"/>
                <a:ea typeface="Playfair Display Bold" pitchFamily="34" charset="-122"/>
                <a:cs typeface="Playfair Display Bold" pitchFamily="34" charset="-120"/>
              </a:rPr>
              <a:t>Step 3: Combined Predictions and Recommendations</a:t>
            </a:r>
            <a:endParaRPr lang="en-US" sz="1950" dirty="0"/>
          </a:p>
        </p:txBody>
      </p:sp>
      <p:sp>
        <p:nvSpPr>
          <p:cNvPr id="19" name="Text 16"/>
          <p:cNvSpPr/>
          <p:nvPr/>
        </p:nvSpPr>
        <p:spPr>
          <a:xfrm>
            <a:off x="7616904" y="6337459"/>
            <a:ext cx="6303288" cy="973693"/>
          </a:xfrm>
          <a:prstGeom prst="rect">
            <a:avLst/>
          </a:prstGeom>
          <a:noFill/>
          <a:ln/>
        </p:spPr>
        <p:txBody>
          <a:bodyPr wrap="square" lIns="0" tIns="0" rIns="0" bIns="0" rtlCol="0" anchor="t"/>
          <a:lstStyle/>
          <a:p>
            <a:pPr marL="0" indent="0" algn="l">
              <a:lnSpc>
                <a:spcPts val="2550"/>
              </a:lnSpc>
              <a:buNone/>
            </a:pPr>
            <a:r>
              <a:rPr lang="en-US" sz="1550" dirty="0">
                <a:solidFill>
                  <a:srgbClr val="39393C"/>
                </a:solidFill>
                <a:latin typeface="Open Sans" pitchFamily="34" charset="0"/>
                <a:ea typeface="Open Sans" pitchFamily="34" charset="-122"/>
                <a:cs typeface="Open Sans" pitchFamily="34" charset="-120"/>
              </a:rPr>
              <a:t>The system combines predictions from image analysis and symptom analysis, offering a comprehensive diagnosis and suggesting nearby hospitals based on the user's location.</a:t>
            </a:r>
            <a:endParaRPr lang="en-US" sz="15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40036"/>
            <a:ext cx="7083266" cy="708779"/>
          </a:xfrm>
          <a:prstGeom prst="rect">
            <a:avLst/>
          </a:prstGeom>
          <a:noFill/>
          <a:ln/>
        </p:spPr>
        <p:txBody>
          <a:bodyPr wrap="none" lIns="0" tIns="0" rIns="0" bIns="0" rtlCol="0" anchor="t"/>
          <a:lstStyle/>
          <a:p>
            <a:pPr marL="0" indent="0">
              <a:lnSpc>
                <a:spcPts val="5550"/>
              </a:lnSpc>
              <a:buNone/>
            </a:pPr>
            <a:r>
              <a:rPr lang="en-US" sz="4450" b="1" dirty="0">
                <a:solidFill>
                  <a:srgbClr val="101014"/>
                </a:solidFill>
                <a:latin typeface="Playfair Display Bold" pitchFamily="34" charset="0"/>
                <a:ea typeface="Playfair Display Bold" pitchFamily="34" charset="-122"/>
                <a:cs typeface="Playfair Display Bold" pitchFamily="34" charset="-120"/>
              </a:rPr>
              <a:t>Key Technical Components</a:t>
            </a:r>
            <a:endParaRPr lang="en-US" sz="4450" dirty="0"/>
          </a:p>
        </p:txBody>
      </p:sp>
      <p:pic>
        <p:nvPicPr>
          <p:cNvPr id="4" name="Image 1" descr="preencoded.png"/>
          <p:cNvPicPr>
            <a:picLocks noChangeAspect="1"/>
          </p:cNvPicPr>
          <p:nvPr/>
        </p:nvPicPr>
        <p:blipFill>
          <a:blip r:embed="rId4"/>
          <a:stretch>
            <a:fillRect/>
          </a:stretch>
        </p:blipFill>
        <p:spPr>
          <a:xfrm>
            <a:off x="6280190" y="2288977"/>
            <a:ext cx="566976" cy="566976"/>
          </a:xfrm>
          <a:prstGeom prst="rect">
            <a:avLst/>
          </a:prstGeom>
        </p:spPr>
      </p:pic>
      <p:sp>
        <p:nvSpPr>
          <p:cNvPr id="5" name="Text 1"/>
          <p:cNvSpPr/>
          <p:nvPr/>
        </p:nvSpPr>
        <p:spPr>
          <a:xfrm>
            <a:off x="6280190" y="3082766"/>
            <a:ext cx="2943463" cy="354330"/>
          </a:xfrm>
          <a:prstGeom prst="rect">
            <a:avLst/>
          </a:prstGeom>
          <a:noFill/>
          <a:ln/>
        </p:spPr>
        <p:txBody>
          <a:bodyPr wrap="none" lIns="0" tIns="0" rIns="0" bIns="0" rtlCol="0" anchor="t"/>
          <a:lstStyle/>
          <a:p>
            <a:pPr marL="0" indent="0" algn="l">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Deep Learning Models and ML</a:t>
            </a:r>
          </a:p>
          <a:p>
            <a:pPr marL="0" indent="0" algn="l">
              <a:lnSpc>
                <a:spcPts val="2750"/>
              </a:lnSpc>
              <a:buNone/>
            </a:pPr>
            <a:endParaRPr lang="en-US" sz="2200" b="1" dirty="0">
              <a:solidFill>
                <a:srgbClr val="39393C"/>
              </a:solidFill>
              <a:latin typeface="Playfair Display Bold" pitchFamily="34" charset="0"/>
              <a:ea typeface="Playfair Display Bold" pitchFamily="34" charset="-122"/>
              <a:cs typeface="Playfair Display Bold" pitchFamily="34" charset="-120"/>
            </a:endParaRPr>
          </a:p>
          <a:p>
            <a:pPr marL="0" indent="0" algn="l">
              <a:lnSpc>
                <a:spcPts val="2750"/>
              </a:lnSpc>
              <a:buNone/>
            </a:pPr>
            <a:endParaRPr lang="en-US" sz="2200" b="1" dirty="0">
              <a:solidFill>
                <a:srgbClr val="39393C"/>
              </a:solidFill>
              <a:latin typeface="Playfair Display Bold" pitchFamily="34" charset="0"/>
              <a:ea typeface="Playfair Display Bold" pitchFamily="34" charset="-122"/>
              <a:cs typeface="Playfair Display Bold" pitchFamily="34" charset="-120"/>
            </a:endParaRPr>
          </a:p>
          <a:p>
            <a:pPr marL="0" indent="0" algn="l">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    </a:t>
            </a:r>
            <a:endParaRPr lang="en-US" sz="2200" dirty="0"/>
          </a:p>
        </p:txBody>
      </p:sp>
      <p:sp>
        <p:nvSpPr>
          <p:cNvPr id="6" name="Text 2"/>
          <p:cNvSpPr/>
          <p:nvPr/>
        </p:nvSpPr>
        <p:spPr>
          <a:xfrm>
            <a:off x="6280190" y="3573185"/>
            <a:ext cx="3608070" cy="725805"/>
          </a:xfrm>
          <a:prstGeom prst="rect">
            <a:avLst/>
          </a:prstGeom>
          <a:noFill/>
          <a:ln/>
        </p:spPr>
        <p:txBody>
          <a:bodyPr wrap="square" lIns="0" tIns="0" rIns="0" bIns="0" rtlCol="0" anchor="t"/>
          <a:lstStyle/>
          <a:p>
            <a:pPr marL="0" indent="0" algn="l">
              <a:lnSpc>
                <a:spcPts val="2850"/>
              </a:lnSpc>
              <a:buNone/>
            </a:pPr>
            <a:r>
              <a:rPr lang="en-US" sz="1750" dirty="0">
                <a:solidFill>
                  <a:srgbClr val="39393C"/>
                </a:solidFill>
                <a:latin typeface="Open Sans" pitchFamily="34" charset="0"/>
                <a:ea typeface="Open Sans" pitchFamily="34" charset="-122"/>
                <a:cs typeface="Open Sans" pitchFamily="34" charset="-120"/>
              </a:rPr>
              <a:t>CNN and Vision Transformers for image </a:t>
            </a:r>
            <a:r>
              <a:rPr lang="en-US" sz="1750" dirty="0" err="1">
                <a:solidFill>
                  <a:srgbClr val="39393C"/>
                </a:solidFill>
                <a:latin typeface="Open Sans" pitchFamily="34" charset="0"/>
                <a:ea typeface="Open Sans" pitchFamily="34" charset="-122"/>
                <a:cs typeface="Open Sans" pitchFamily="34" charset="-120"/>
              </a:rPr>
              <a:t>analysis.SVC</a:t>
            </a:r>
            <a:r>
              <a:rPr lang="en-US" sz="1750" dirty="0">
                <a:solidFill>
                  <a:srgbClr val="39393C"/>
                </a:solidFill>
                <a:latin typeface="Open Sans" pitchFamily="34" charset="0"/>
                <a:ea typeface="Open Sans" pitchFamily="34" charset="-122"/>
                <a:cs typeface="Open Sans" pitchFamily="34" charset="-120"/>
              </a:rPr>
              <a:t> and Random forest for Classification</a:t>
            </a:r>
            <a:endParaRPr lang="en-US" sz="1750" dirty="0"/>
          </a:p>
        </p:txBody>
      </p:sp>
      <p:pic>
        <p:nvPicPr>
          <p:cNvPr id="7" name="Image 2" descr="preencoded.png"/>
          <p:cNvPicPr>
            <a:picLocks noChangeAspect="1"/>
          </p:cNvPicPr>
          <p:nvPr/>
        </p:nvPicPr>
        <p:blipFill>
          <a:blip r:embed="rId5"/>
          <a:stretch>
            <a:fillRect/>
          </a:stretch>
        </p:blipFill>
        <p:spPr>
          <a:xfrm>
            <a:off x="10703858" y="2288977"/>
            <a:ext cx="566976" cy="566976"/>
          </a:xfrm>
          <a:prstGeom prst="rect">
            <a:avLst/>
          </a:prstGeom>
        </p:spPr>
      </p:pic>
      <p:sp>
        <p:nvSpPr>
          <p:cNvPr id="8" name="Text 3"/>
          <p:cNvSpPr/>
          <p:nvPr/>
        </p:nvSpPr>
        <p:spPr>
          <a:xfrm>
            <a:off x="10338099" y="3082766"/>
            <a:ext cx="3049050" cy="354330"/>
          </a:xfrm>
          <a:prstGeom prst="rect">
            <a:avLst/>
          </a:prstGeom>
          <a:noFill/>
          <a:ln/>
        </p:spPr>
        <p:txBody>
          <a:bodyPr wrap="none" lIns="0" tIns="0" rIns="0" bIns="0" rtlCol="0" anchor="t"/>
          <a:lstStyle/>
          <a:p>
            <a:pPr marL="0" indent="0" algn="l">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     Symptom-based Models         </a:t>
            </a:r>
            <a:endParaRPr lang="en-US" sz="2200" dirty="0"/>
          </a:p>
        </p:txBody>
      </p:sp>
      <p:sp>
        <p:nvSpPr>
          <p:cNvPr id="9" name="Text 4"/>
          <p:cNvSpPr/>
          <p:nvPr/>
        </p:nvSpPr>
        <p:spPr>
          <a:xfrm>
            <a:off x="10703858" y="3573184"/>
            <a:ext cx="3608189" cy="725805"/>
          </a:xfrm>
          <a:prstGeom prst="rect">
            <a:avLst/>
          </a:prstGeom>
          <a:noFill/>
          <a:ln/>
        </p:spPr>
        <p:txBody>
          <a:bodyPr wrap="square" lIns="0" tIns="0" rIns="0" bIns="0" rtlCol="0" anchor="t"/>
          <a:lstStyle/>
          <a:p>
            <a:pPr marL="0" indent="0" algn="l">
              <a:lnSpc>
                <a:spcPts val="2850"/>
              </a:lnSpc>
              <a:buNone/>
            </a:pPr>
            <a:r>
              <a:rPr lang="en-US" sz="1750" dirty="0">
                <a:solidFill>
                  <a:srgbClr val="39393C"/>
                </a:solidFill>
                <a:latin typeface="Open Sans" pitchFamily="34" charset="0"/>
                <a:ea typeface="Open Sans" pitchFamily="34" charset="-122"/>
                <a:cs typeface="Open Sans" pitchFamily="34" charset="-120"/>
              </a:rPr>
              <a:t>Logistic Regression and Random Forest for analyzing symptoms.</a:t>
            </a:r>
            <a:endParaRPr lang="en-US" sz="1750" dirty="0"/>
          </a:p>
        </p:txBody>
      </p:sp>
      <p:pic>
        <p:nvPicPr>
          <p:cNvPr id="10" name="Image 3" descr="preencoded.png"/>
          <p:cNvPicPr>
            <a:picLocks noChangeAspect="1"/>
          </p:cNvPicPr>
          <p:nvPr/>
        </p:nvPicPr>
        <p:blipFill>
          <a:blip r:embed="rId6"/>
          <a:stretch>
            <a:fillRect/>
          </a:stretch>
        </p:blipFill>
        <p:spPr>
          <a:xfrm>
            <a:off x="6280190" y="4979432"/>
            <a:ext cx="566976" cy="566976"/>
          </a:xfrm>
          <a:prstGeom prst="rect">
            <a:avLst/>
          </a:prstGeom>
        </p:spPr>
      </p:pic>
      <p:sp>
        <p:nvSpPr>
          <p:cNvPr id="11" name="Text 5"/>
          <p:cNvSpPr/>
          <p:nvPr/>
        </p:nvSpPr>
        <p:spPr>
          <a:xfrm>
            <a:off x="6280190" y="577322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Chatbot</a:t>
            </a:r>
            <a:endParaRPr lang="en-US" sz="2200" dirty="0"/>
          </a:p>
        </p:txBody>
      </p:sp>
      <p:sp>
        <p:nvSpPr>
          <p:cNvPr id="12" name="Text 6"/>
          <p:cNvSpPr/>
          <p:nvPr/>
        </p:nvSpPr>
        <p:spPr>
          <a:xfrm>
            <a:off x="6280190" y="6263640"/>
            <a:ext cx="3608070" cy="725805"/>
          </a:xfrm>
          <a:prstGeom prst="rect">
            <a:avLst/>
          </a:prstGeom>
          <a:noFill/>
          <a:ln/>
        </p:spPr>
        <p:txBody>
          <a:bodyPr wrap="square" lIns="0" tIns="0" rIns="0" bIns="0" rtlCol="0" anchor="t"/>
          <a:lstStyle/>
          <a:p>
            <a:pPr marL="0" indent="0" algn="l">
              <a:lnSpc>
                <a:spcPts val="2850"/>
              </a:lnSpc>
              <a:buNone/>
            </a:pPr>
            <a:r>
              <a:rPr lang="en-US" sz="1750" dirty="0">
                <a:solidFill>
                  <a:srgbClr val="39393C"/>
                </a:solidFill>
                <a:latin typeface="Open Sans" pitchFamily="34" charset="0"/>
                <a:ea typeface="Open Sans" pitchFamily="34" charset="-122"/>
                <a:cs typeface="Open Sans" pitchFamily="34" charset="-120"/>
              </a:rPr>
              <a:t>Transformer-based NLP for understanding user input.</a:t>
            </a:r>
            <a:endParaRPr lang="en-US" sz="1750" dirty="0"/>
          </a:p>
        </p:txBody>
      </p:sp>
      <p:pic>
        <p:nvPicPr>
          <p:cNvPr id="14" name="Picture 13">
            <a:extLst>
              <a:ext uri="{FF2B5EF4-FFF2-40B4-BE49-F238E27FC236}">
                <a16:creationId xmlns:a16="http://schemas.microsoft.com/office/drawing/2014/main" id="{BE8908CB-FE1F-CA1E-710E-A75B4B8DD971}"/>
              </a:ext>
            </a:extLst>
          </p:cNvPr>
          <p:cNvPicPr>
            <a:picLocks noChangeAspect="1"/>
          </p:cNvPicPr>
          <p:nvPr/>
        </p:nvPicPr>
        <p:blipFill>
          <a:blip r:embed="rId7"/>
          <a:stretch>
            <a:fillRect/>
          </a:stretch>
        </p:blipFill>
        <p:spPr>
          <a:xfrm>
            <a:off x="10406085" y="4834587"/>
            <a:ext cx="997982" cy="725805"/>
          </a:xfrm>
          <a:prstGeom prst="rect">
            <a:avLst/>
          </a:prstGeom>
        </p:spPr>
      </p:pic>
      <p:sp>
        <p:nvSpPr>
          <p:cNvPr id="16" name="TextBox 15">
            <a:extLst>
              <a:ext uri="{FF2B5EF4-FFF2-40B4-BE49-F238E27FC236}">
                <a16:creationId xmlns:a16="http://schemas.microsoft.com/office/drawing/2014/main" id="{B3F90498-E98F-4355-7DFC-737FB0688843}"/>
              </a:ext>
            </a:extLst>
          </p:cNvPr>
          <p:cNvSpPr txBox="1"/>
          <p:nvPr/>
        </p:nvSpPr>
        <p:spPr>
          <a:xfrm>
            <a:off x="10406085" y="5758220"/>
            <a:ext cx="3065929" cy="369332"/>
          </a:xfrm>
          <a:prstGeom prst="rect">
            <a:avLst/>
          </a:prstGeom>
          <a:noFill/>
        </p:spPr>
        <p:txBody>
          <a:bodyPr wrap="square">
            <a:spAutoFit/>
          </a:bodyPr>
          <a:lstStyle/>
          <a:p>
            <a:r>
              <a:rPr lang="en-US" sz="1800" b="1" dirty="0">
                <a:solidFill>
                  <a:srgbClr val="39393C"/>
                </a:solidFill>
                <a:latin typeface="Playfair Display Bold" pitchFamily="34" charset="0"/>
                <a:ea typeface="Playfair Display Bold" pitchFamily="34" charset="-122"/>
                <a:cs typeface="Playfair Display Bold" pitchFamily="34" charset="-120"/>
              </a:rPr>
              <a:t> Tablet Alert System</a:t>
            </a:r>
            <a:endParaRPr lang="en-US" dirty="0"/>
          </a:p>
        </p:txBody>
      </p:sp>
      <p:sp>
        <p:nvSpPr>
          <p:cNvPr id="17" name="Text 6">
            <a:extLst>
              <a:ext uri="{FF2B5EF4-FFF2-40B4-BE49-F238E27FC236}">
                <a16:creationId xmlns:a16="http://schemas.microsoft.com/office/drawing/2014/main" id="{AF680F88-BF82-720C-062C-643D36915540}"/>
              </a:ext>
            </a:extLst>
          </p:cNvPr>
          <p:cNvSpPr/>
          <p:nvPr/>
        </p:nvSpPr>
        <p:spPr>
          <a:xfrm>
            <a:off x="10668114" y="6237818"/>
            <a:ext cx="3608070" cy="725805"/>
          </a:xfrm>
          <a:prstGeom prst="rect">
            <a:avLst/>
          </a:prstGeom>
          <a:noFill/>
          <a:ln/>
        </p:spPr>
        <p:txBody>
          <a:bodyPr wrap="square" lIns="0" tIns="0" rIns="0" bIns="0" rtlCol="0" anchor="t"/>
          <a:lstStyle/>
          <a:p>
            <a:pPr marL="0" indent="0" algn="l">
              <a:lnSpc>
                <a:spcPts val="2850"/>
              </a:lnSpc>
              <a:buNone/>
            </a:pPr>
            <a:r>
              <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emergency alerts, public notifications, or internal safety systems. </a:t>
            </a:r>
            <a:endPar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31150" y="496253"/>
            <a:ext cx="5236607" cy="563523"/>
          </a:xfrm>
          <a:prstGeom prst="rect">
            <a:avLst/>
          </a:prstGeom>
          <a:noFill/>
          <a:ln/>
        </p:spPr>
        <p:txBody>
          <a:bodyPr wrap="none" lIns="0" tIns="0" rIns="0" bIns="0" rtlCol="0" anchor="t"/>
          <a:lstStyle/>
          <a:p>
            <a:pPr marL="0" indent="0">
              <a:lnSpc>
                <a:spcPts val="4400"/>
              </a:lnSpc>
              <a:buNone/>
            </a:pPr>
            <a:r>
              <a:rPr lang="en-US" sz="3550" b="1" dirty="0">
                <a:solidFill>
                  <a:srgbClr val="101014"/>
                </a:solidFill>
                <a:latin typeface="Playfair Display Bold" pitchFamily="34" charset="0"/>
                <a:ea typeface="Playfair Display Bold" pitchFamily="34" charset="-122"/>
                <a:cs typeface="Playfair Display Bold" pitchFamily="34" charset="-120"/>
              </a:rPr>
              <a:t>Challenges and Solutions</a:t>
            </a:r>
            <a:endParaRPr lang="en-US" sz="3550" dirty="0"/>
          </a:p>
        </p:txBody>
      </p:sp>
      <p:sp>
        <p:nvSpPr>
          <p:cNvPr id="3" name="Shape 1"/>
          <p:cNvSpPr/>
          <p:nvPr/>
        </p:nvSpPr>
        <p:spPr>
          <a:xfrm>
            <a:off x="631150" y="1420416"/>
            <a:ext cx="1336715" cy="642223"/>
          </a:xfrm>
          <a:prstGeom prst="roundRect">
            <a:avLst>
              <a:gd name="adj" fmla="val 4212"/>
            </a:avLst>
          </a:prstGeom>
          <a:solidFill>
            <a:srgbClr val="E0E0EC"/>
          </a:solidFill>
          <a:ln/>
        </p:spPr>
      </p:sp>
      <p:sp>
        <p:nvSpPr>
          <p:cNvPr id="4" name="Text 2"/>
          <p:cNvSpPr/>
          <p:nvPr/>
        </p:nvSpPr>
        <p:spPr>
          <a:xfrm>
            <a:off x="811411" y="1561267"/>
            <a:ext cx="86439" cy="360521"/>
          </a:xfrm>
          <a:prstGeom prst="rect">
            <a:avLst/>
          </a:prstGeom>
          <a:noFill/>
          <a:ln/>
        </p:spPr>
        <p:txBody>
          <a:bodyPr wrap="none" lIns="0" tIns="0" rIns="0" bIns="0" rtlCol="0" anchor="t"/>
          <a:lstStyle/>
          <a:p>
            <a:pPr marL="0" indent="0" algn="ctr">
              <a:lnSpc>
                <a:spcPts val="2800"/>
              </a:lnSpc>
              <a:buNone/>
            </a:pPr>
            <a:r>
              <a:rPr lang="en-US" sz="1750" b="1" dirty="0">
                <a:solidFill>
                  <a:srgbClr val="39393C"/>
                </a:solidFill>
                <a:latin typeface="Playfair Display Bold" pitchFamily="34" charset="0"/>
                <a:ea typeface="Playfair Display Bold" pitchFamily="34" charset="-122"/>
                <a:cs typeface="Playfair Display Bold" pitchFamily="34" charset="-120"/>
              </a:rPr>
              <a:t>1</a:t>
            </a:r>
            <a:endParaRPr lang="en-US" sz="1750" dirty="0"/>
          </a:p>
        </p:txBody>
      </p:sp>
      <p:sp>
        <p:nvSpPr>
          <p:cNvPr id="5" name="Text 3"/>
          <p:cNvSpPr/>
          <p:nvPr/>
        </p:nvSpPr>
        <p:spPr>
          <a:xfrm>
            <a:off x="2148126" y="1600676"/>
            <a:ext cx="2779276" cy="281702"/>
          </a:xfrm>
          <a:prstGeom prst="rect">
            <a:avLst/>
          </a:prstGeom>
          <a:noFill/>
          <a:ln/>
        </p:spPr>
        <p:txBody>
          <a:bodyPr wrap="none" lIns="0" tIns="0" rIns="0" bIns="0" rtlCol="0" anchor="t"/>
          <a:lstStyle/>
          <a:p>
            <a:pPr marL="0" indent="0" algn="l">
              <a:lnSpc>
                <a:spcPts val="2200"/>
              </a:lnSpc>
              <a:buNone/>
            </a:pPr>
            <a:r>
              <a:rPr lang="en-US" sz="1750" b="1" dirty="0">
                <a:solidFill>
                  <a:srgbClr val="39393C"/>
                </a:solidFill>
                <a:latin typeface="Playfair Display Bold" pitchFamily="34" charset="0"/>
                <a:ea typeface="Playfair Display Bold" pitchFamily="34" charset="-122"/>
                <a:cs typeface="Playfair Display Bold" pitchFamily="34" charset="-120"/>
              </a:rPr>
              <a:t>Challenge: Data Imbalance</a:t>
            </a:r>
            <a:endParaRPr lang="en-US" sz="1750" dirty="0"/>
          </a:p>
        </p:txBody>
      </p:sp>
      <p:sp>
        <p:nvSpPr>
          <p:cNvPr id="6" name="Shape 4"/>
          <p:cNvSpPr/>
          <p:nvPr/>
        </p:nvSpPr>
        <p:spPr>
          <a:xfrm>
            <a:off x="2057995" y="2053114"/>
            <a:ext cx="11851124" cy="11430"/>
          </a:xfrm>
          <a:prstGeom prst="roundRect">
            <a:avLst>
              <a:gd name="adj" fmla="val 236670"/>
            </a:avLst>
          </a:prstGeom>
          <a:solidFill>
            <a:srgbClr val="C6C6D2"/>
          </a:solidFill>
          <a:ln/>
        </p:spPr>
      </p:sp>
      <p:sp>
        <p:nvSpPr>
          <p:cNvPr id="7" name="Shape 5"/>
          <p:cNvSpPr/>
          <p:nvPr/>
        </p:nvSpPr>
        <p:spPr>
          <a:xfrm>
            <a:off x="631150" y="2152769"/>
            <a:ext cx="2673548" cy="1327547"/>
          </a:xfrm>
          <a:prstGeom prst="roundRect">
            <a:avLst>
              <a:gd name="adj" fmla="val 2038"/>
            </a:avLst>
          </a:prstGeom>
          <a:solidFill>
            <a:srgbClr val="E0E0EC"/>
          </a:solidFill>
          <a:ln/>
        </p:spPr>
      </p:sp>
      <p:sp>
        <p:nvSpPr>
          <p:cNvPr id="8" name="Text 6"/>
          <p:cNvSpPr/>
          <p:nvPr/>
        </p:nvSpPr>
        <p:spPr>
          <a:xfrm>
            <a:off x="811411" y="2636282"/>
            <a:ext cx="117991" cy="360521"/>
          </a:xfrm>
          <a:prstGeom prst="rect">
            <a:avLst/>
          </a:prstGeom>
          <a:noFill/>
          <a:ln/>
        </p:spPr>
        <p:txBody>
          <a:bodyPr wrap="none" lIns="0" tIns="0" rIns="0" bIns="0" rtlCol="0" anchor="t"/>
          <a:lstStyle/>
          <a:p>
            <a:pPr marL="0" indent="0" algn="ctr">
              <a:lnSpc>
                <a:spcPts val="2800"/>
              </a:lnSpc>
              <a:buNone/>
            </a:pPr>
            <a:r>
              <a:rPr lang="en-US" sz="1750" b="1" dirty="0">
                <a:solidFill>
                  <a:srgbClr val="39393C"/>
                </a:solidFill>
                <a:latin typeface="Playfair Display Bold" pitchFamily="34" charset="0"/>
                <a:ea typeface="Playfair Display Bold" pitchFamily="34" charset="-122"/>
                <a:cs typeface="Playfair Display Bold" pitchFamily="34" charset="-120"/>
              </a:rPr>
              <a:t>2</a:t>
            </a:r>
            <a:endParaRPr lang="en-US" sz="1750" dirty="0"/>
          </a:p>
        </p:txBody>
      </p:sp>
      <p:sp>
        <p:nvSpPr>
          <p:cNvPr id="9" name="Text 7"/>
          <p:cNvSpPr/>
          <p:nvPr/>
        </p:nvSpPr>
        <p:spPr>
          <a:xfrm>
            <a:off x="3484959" y="2333030"/>
            <a:ext cx="2997637" cy="281702"/>
          </a:xfrm>
          <a:prstGeom prst="rect">
            <a:avLst/>
          </a:prstGeom>
          <a:noFill/>
          <a:ln/>
        </p:spPr>
        <p:txBody>
          <a:bodyPr wrap="none" lIns="0" tIns="0" rIns="0" bIns="0" rtlCol="0" anchor="t"/>
          <a:lstStyle/>
          <a:p>
            <a:pPr marL="0" indent="0" algn="l">
              <a:lnSpc>
                <a:spcPts val="2200"/>
              </a:lnSpc>
              <a:buNone/>
            </a:pPr>
            <a:r>
              <a:rPr lang="en-US" sz="1750" b="1" dirty="0">
                <a:solidFill>
                  <a:srgbClr val="39393C"/>
                </a:solidFill>
                <a:latin typeface="Playfair Display Bold" pitchFamily="34" charset="0"/>
                <a:ea typeface="Playfair Display Bold" pitchFamily="34" charset="-122"/>
                <a:cs typeface="Playfair Display Bold" pitchFamily="34" charset="-120"/>
              </a:rPr>
              <a:t>Solution: Data Augmentation</a:t>
            </a:r>
            <a:endParaRPr lang="en-US" sz="1750" dirty="0"/>
          </a:p>
        </p:txBody>
      </p:sp>
      <p:sp>
        <p:nvSpPr>
          <p:cNvPr id="10" name="Text 8"/>
          <p:cNvSpPr/>
          <p:nvPr/>
        </p:nvSpPr>
        <p:spPr>
          <a:xfrm>
            <a:off x="3484959" y="2722840"/>
            <a:ext cx="10334030" cy="577215"/>
          </a:xfrm>
          <a:prstGeom prst="rect">
            <a:avLst/>
          </a:prstGeom>
          <a:noFill/>
          <a:ln/>
        </p:spPr>
        <p:txBody>
          <a:bodyPr wrap="square" lIns="0" tIns="0" rIns="0" bIns="0" rtlCol="0" anchor="t"/>
          <a:lstStyle/>
          <a:p>
            <a:pPr marL="0" indent="0" algn="l">
              <a:lnSpc>
                <a:spcPts val="2250"/>
              </a:lnSpc>
              <a:buNone/>
            </a:pPr>
            <a:r>
              <a:rPr lang="en-US" sz="1400" dirty="0">
                <a:solidFill>
                  <a:srgbClr val="39393C"/>
                </a:solidFill>
                <a:latin typeface="Open Sans" pitchFamily="34" charset="0"/>
                <a:ea typeface="Open Sans" pitchFamily="34" charset="-122"/>
                <a:cs typeface="Open Sans" pitchFamily="34" charset="-120"/>
              </a:rPr>
              <a:t>Techniques like image flipping, rotation, and brightness adjustments were implemented to increase data diversity and mitigate imbalances.</a:t>
            </a:r>
            <a:endParaRPr lang="en-US" sz="1400" dirty="0"/>
          </a:p>
        </p:txBody>
      </p:sp>
      <p:sp>
        <p:nvSpPr>
          <p:cNvPr id="11" name="Shape 9"/>
          <p:cNvSpPr/>
          <p:nvPr/>
        </p:nvSpPr>
        <p:spPr>
          <a:xfrm>
            <a:off x="3394829" y="3470791"/>
            <a:ext cx="10514290" cy="11430"/>
          </a:xfrm>
          <a:prstGeom prst="roundRect">
            <a:avLst>
              <a:gd name="adj" fmla="val 236670"/>
            </a:avLst>
          </a:prstGeom>
          <a:solidFill>
            <a:srgbClr val="C6C6D2"/>
          </a:solidFill>
          <a:ln/>
        </p:spPr>
      </p:sp>
      <p:sp>
        <p:nvSpPr>
          <p:cNvPr id="12" name="Shape 10"/>
          <p:cNvSpPr/>
          <p:nvPr/>
        </p:nvSpPr>
        <p:spPr>
          <a:xfrm>
            <a:off x="631150" y="3570446"/>
            <a:ext cx="4010382" cy="1038939"/>
          </a:xfrm>
          <a:prstGeom prst="roundRect">
            <a:avLst>
              <a:gd name="adj" fmla="val 2604"/>
            </a:avLst>
          </a:prstGeom>
          <a:solidFill>
            <a:srgbClr val="E0E0EC"/>
          </a:solidFill>
          <a:ln/>
        </p:spPr>
      </p:sp>
      <p:sp>
        <p:nvSpPr>
          <p:cNvPr id="13" name="Text 11"/>
          <p:cNvSpPr/>
          <p:nvPr/>
        </p:nvSpPr>
        <p:spPr>
          <a:xfrm>
            <a:off x="811411" y="3909655"/>
            <a:ext cx="110014" cy="360521"/>
          </a:xfrm>
          <a:prstGeom prst="rect">
            <a:avLst/>
          </a:prstGeom>
          <a:noFill/>
          <a:ln/>
        </p:spPr>
        <p:txBody>
          <a:bodyPr wrap="none" lIns="0" tIns="0" rIns="0" bIns="0" rtlCol="0" anchor="t"/>
          <a:lstStyle/>
          <a:p>
            <a:pPr marL="0" indent="0" algn="ctr">
              <a:lnSpc>
                <a:spcPts val="2800"/>
              </a:lnSpc>
              <a:buNone/>
            </a:pPr>
            <a:r>
              <a:rPr lang="en-US" sz="1750" b="1" dirty="0">
                <a:solidFill>
                  <a:srgbClr val="39393C"/>
                </a:solidFill>
                <a:latin typeface="Playfair Display Bold" pitchFamily="34" charset="0"/>
                <a:ea typeface="Playfair Display Bold" pitchFamily="34" charset="-122"/>
                <a:cs typeface="Playfair Display Bold" pitchFamily="34" charset="-120"/>
              </a:rPr>
              <a:t>3</a:t>
            </a:r>
            <a:endParaRPr lang="en-US" sz="1750" dirty="0"/>
          </a:p>
        </p:txBody>
      </p:sp>
      <p:sp>
        <p:nvSpPr>
          <p:cNvPr id="14" name="Text 12"/>
          <p:cNvSpPr/>
          <p:nvPr/>
        </p:nvSpPr>
        <p:spPr>
          <a:xfrm>
            <a:off x="4821793" y="3750707"/>
            <a:ext cx="3802261" cy="281702"/>
          </a:xfrm>
          <a:prstGeom prst="rect">
            <a:avLst/>
          </a:prstGeom>
          <a:noFill/>
          <a:ln/>
        </p:spPr>
        <p:txBody>
          <a:bodyPr wrap="none" lIns="0" tIns="0" rIns="0" bIns="0" rtlCol="0" anchor="t"/>
          <a:lstStyle/>
          <a:p>
            <a:pPr marL="0" indent="0" algn="l">
              <a:lnSpc>
                <a:spcPts val="2200"/>
              </a:lnSpc>
              <a:buNone/>
            </a:pPr>
            <a:r>
              <a:rPr lang="en-US" sz="1750" b="1" dirty="0">
                <a:solidFill>
                  <a:srgbClr val="39393C"/>
                </a:solidFill>
                <a:latin typeface="Playfair Display Bold" pitchFamily="34" charset="0"/>
                <a:ea typeface="Playfair Display Bold" pitchFamily="34" charset="-122"/>
                <a:cs typeface="Playfair Display Bold" pitchFamily="34" charset="-120"/>
              </a:rPr>
              <a:t>Challenge: High Computational Cost</a:t>
            </a:r>
            <a:endParaRPr lang="en-US" sz="1750" dirty="0"/>
          </a:p>
        </p:txBody>
      </p:sp>
      <p:sp>
        <p:nvSpPr>
          <p:cNvPr id="15" name="Text 13"/>
          <p:cNvSpPr/>
          <p:nvPr/>
        </p:nvSpPr>
        <p:spPr>
          <a:xfrm>
            <a:off x="4821793" y="4140518"/>
            <a:ext cx="6328172" cy="288608"/>
          </a:xfrm>
          <a:prstGeom prst="rect">
            <a:avLst/>
          </a:prstGeom>
          <a:noFill/>
          <a:ln/>
        </p:spPr>
        <p:txBody>
          <a:bodyPr wrap="none" lIns="0" tIns="0" rIns="0" bIns="0" rtlCol="0" anchor="t"/>
          <a:lstStyle/>
          <a:p>
            <a:pPr marL="0" indent="0" algn="l">
              <a:lnSpc>
                <a:spcPts val="2250"/>
              </a:lnSpc>
              <a:buNone/>
            </a:pPr>
            <a:r>
              <a:rPr lang="en-US" sz="1400" dirty="0">
                <a:solidFill>
                  <a:srgbClr val="39393C"/>
                </a:solidFill>
                <a:latin typeface="Open Sans" pitchFamily="34" charset="0"/>
                <a:ea typeface="Open Sans" pitchFamily="34" charset="-122"/>
                <a:cs typeface="Open Sans" pitchFamily="34" charset="-120"/>
              </a:rPr>
              <a:t>Training Vision Transformers requires substantial computational resources.</a:t>
            </a:r>
            <a:endParaRPr lang="en-US" sz="1400" dirty="0"/>
          </a:p>
        </p:txBody>
      </p:sp>
      <p:sp>
        <p:nvSpPr>
          <p:cNvPr id="16" name="Shape 14"/>
          <p:cNvSpPr/>
          <p:nvPr/>
        </p:nvSpPr>
        <p:spPr>
          <a:xfrm>
            <a:off x="4731663" y="4599861"/>
            <a:ext cx="9177457" cy="11430"/>
          </a:xfrm>
          <a:prstGeom prst="roundRect">
            <a:avLst>
              <a:gd name="adj" fmla="val 236670"/>
            </a:avLst>
          </a:prstGeom>
          <a:solidFill>
            <a:srgbClr val="C6C6D2"/>
          </a:solidFill>
          <a:ln/>
        </p:spPr>
      </p:sp>
      <p:sp>
        <p:nvSpPr>
          <p:cNvPr id="17" name="Shape 15"/>
          <p:cNvSpPr/>
          <p:nvPr/>
        </p:nvSpPr>
        <p:spPr>
          <a:xfrm>
            <a:off x="631150" y="4699516"/>
            <a:ext cx="5347216" cy="1327547"/>
          </a:xfrm>
          <a:prstGeom prst="roundRect">
            <a:avLst>
              <a:gd name="adj" fmla="val 2038"/>
            </a:avLst>
          </a:prstGeom>
          <a:solidFill>
            <a:srgbClr val="E0E0EC"/>
          </a:solidFill>
          <a:ln/>
        </p:spPr>
      </p:sp>
      <p:sp>
        <p:nvSpPr>
          <p:cNvPr id="18" name="Text 16"/>
          <p:cNvSpPr/>
          <p:nvPr/>
        </p:nvSpPr>
        <p:spPr>
          <a:xfrm>
            <a:off x="811411" y="5183029"/>
            <a:ext cx="119063" cy="360521"/>
          </a:xfrm>
          <a:prstGeom prst="rect">
            <a:avLst/>
          </a:prstGeom>
          <a:noFill/>
          <a:ln/>
        </p:spPr>
        <p:txBody>
          <a:bodyPr wrap="none" lIns="0" tIns="0" rIns="0" bIns="0" rtlCol="0" anchor="t"/>
          <a:lstStyle/>
          <a:p>
            <a:pPr marL="0" indent="0" algn="ctr">
              <a:lnSpc>
                <a:spcPts val="2800"/>
              </a:lnSpc>
              <a:buNone/>
            </a:pPr>
            <a:r>
              <a:rPr lang="en-US" sz="1750" b="1" dirty="0">
                <a:solidFill>
                  <a:srgbClr val="39393C"/>
                </a:solidFill>
                <a:latin typeface="Playfair Display Bold" pitchFamily="34" charset="0"/>
                <a:ea typeface="Playfair Display Bold" pitchFamily="34" charset="-122"/>
                <a:cs typeface="Playfair Display Bold" pitchFamily="34" charset="-120"/>
              </a:rPr>
              <a:t>4</a:t>
            </a:r>
            <a:endParaRPr lang="en-US" sz="1750" dirty="0"/>
          </a:p>
        </p:txBody>
      </p:sp>
      <p:sp>
        <p:nvSpPr>
          <p:cNvPr id="19" name="Text 17"/>
          <p:cNvSpPr/>
          <p:nvPr/>
        </p:nvSpPr>
        <p:spPr>
          <a:xfrm>
            <a:off x="6158627" y="4879777"/>
            <a:ext cx="4228028" cy="281702"/>
          </a:xfrm>
          <a:prstGeom prst="rect">
            <a:avLst/>
          </a:prstGeom>
          <a:noFill/>
          <a:ln/>
        </p:spPr>
        <p:txBody>
          <a:bodyPr wrap="none" lIns="0" tIns="0" rIns="0" bIns="0" rtlCol="0" anchor="t"/>
          <a:lstStyle/>
          <a:p>
            <a:pPr marL="0" indent="0" algn="l">
              <a:lnSpc>
                <a:spcPts val="2200"/>
              </a:lnSpc>
              <a:buNone/>
            </a:pPr>
            <a:r>
              <a:rPr lang="en-US" sz="1750" b="1" dirty="0">
                <a:solidFill>
                  <a:srgbClr val="39393C"/>
                </a:solidFill>
                <a:latin typeface="Playfair Display Bold" pitchFamily="34" charset="0"/>
                <a:ea typeface="Playfair Display Bold" pitchFamily="34" charset="-122"/>
                <a:cs typeface="Playfair Display Bold" pitchFamily="34" charset="-120"/>
              </a:rPr>
              <a:t>Solution: Cloud-based Training on GPUs</a:t>
            </a:r>
            <a:endParaRPr lang="en-US" sz="1750" dirty="0"/>
          </a:p>
        </p:txBody>
      </p:sp>
      <p:sp>
        <p:nvSpPr>
          <p:cNvPr id="20" name="Text 18"/>
          <p:cNvSpPr/>
          <p:nvPr/>
        </p:nvSpPr>
        <p:spPr>
          <a:xfrm>
            <a:off x="6158627" y="5269587"/>
            <a:ext cx="7660362" cy="577215"/>
          </a:xfrm>
          <a:prstGeom prst="rect">
            <a:avLst/>
          </a:prstGeom>
          <a:noFill/>
          <a:ln/>
        </p:spPr>
        <p:txBody>
          <a:bodyPr wrap="square" lIns="0" tIns="0" rIns="0" bIns="0" rtlCol="0" anchor="t"/>
          <a:lstStyle/>
          <a:p>
            <a:pPr marL="0" indent="0" algn="l">
              <a:lnSpc>
                <a:spcPts val="2250"/>
              </a:lnSpc>
              <a:buNone/>
            </a:pPr>
            <a:r>
              <a:rPr lang="en-US" sz="1400" dirty="0">
                <a:solidFill>
                  <a:srgbClr val="39393C"/>
                </a:solidFill>
                <a:latin typeface="Open Sans" pitchFamily="34" charset="0"/>
                <a:ea typeface="Open Sans" pitchFamily="34" charset="-122"/>
                <a:cs typeface="Open Sans" pitchFamily="34" charset="-120"/>
              </a:rPr>
              <a:t>We leveraged cloud platforms like Google Colab and AWS with GPU acceleration to efficiently train the models.</a:t>
            </a:r>
            <a:endParaRPr lang="en-US" sz="1400" dirty="0"/>
          </a:p>
        </p:txBody>
      </p:sp>
      <p:sp>
        <p:nvSpPr>
          <p:cNvPr id="21" name="Shape 19"/>
          <p:cNvSpPr/>
          <p:nvPr/>
        </p:nvSpPr>
        <p:spPr>
          <a:xfrm>
            <a:off x="6068497" y="6017538"/>
            <a:ext cx="7840623" cy="11430"/>
          </a:xfrm>
          <a:prstGeom prst="roundRect">
            <a:avLst>
              <a:gd name="adj" fmla="val 236670"/>
            </a:avLst>
          </a:prstGeom>
          <a:solidFill>
            <a:srgbClr val="C6C6D2"/>
          </a:solidFill>
          <a:ln/>
        </p:spPr>
      </p:sp>
      <p:sp>
        <p:nvSpPr>
          <p:cNvPr id="22" name="Shape 20"/>
          <p:cNvSpPr/>
          <p:nvPr/>
        </p:nvSpPr>
        <p:spPr>
          <a:xfrm>
            <a:off x="631150" y="6117193"/>
            <a:ext cx="6684050" cy="1616154"/>
          </a:xfrm>
          <a:prstGeom prst="roundRect">
            <a:avLst>
              <a:gd name="adj" fmla="val 1674"/>
            </a:avLst>
          </a:prstGeom>
          <a:solidFill>
            <a:srgbClr val="E0E0EC"/>
          </a:solidFill>
          <a:ln/>
        </p:spPr>
      </p:sp>
      <p:sp>
        <p:nvSpPr>
          <p:cNvPr id="23" name="Text 21"/>
          <p:cNvSpPr/>
          <p:nvPr/>
        </p:nvSpPr>
        <p:spPr>
          <a:xfrm>
            <a:off x="811411" y="6745010"/>
            <a:ext cx="103465" cy="360521"/>
          </a:xfrm>
          <a:prstGeom prst="rect">
            <a:avLst/>
          </a:prstGeom>
          <a:noFill/>
          <a:ln/>
        </p:spPr>
        <p:txBody>
          <a:bodyPr wrap="none" lIns="0" tIns="0" rIns="0" bIns="0" rtlCol="0" anchor="t"/>
          <a:lstStyle/>
          <a:p>
            <a:pPr marL="0" indent="0" algn="ctr">
              <a:lnSpc>
                <a:spcPts val="2800"/>
              </a:lnSpc>
              <a:buNone/>
            </a:pPr>
            <a:r>
              <a:rPr lang="en-US" sz="1750" b="1" dirty="0">
                <a:solidFill>
                  <a:srgbClr val="39393C"/>
                </a:solidFill>
                <a:latin typeface="Playfair Display Bold" pitchFamily="34" charset="0"/>
                <a:ea typeface="Playfair Display Bold" pitchFamily="34" charset="-122"/>
                <a:cs typeface="Playfair Display Bold" pitchFamily="34" charset="-120"/>
              </a:rPr>
              <a:t>5</a:t>
            </a:r>
            <a:endParaRPr lang="en-US" sz="1750" dirty="0"/>
          </a:p>
        </p:txBody>
      </p:sp>
      <p:sp>
        <p:nvSpPr>
          <p:cNvPr id="24" name="Text 22"/>
          <p:cNvSpPr/>
          <p:nvPr/>
        </p:nvSpPr>
        <p:spPr>
          <a:xfrm>
            <a:off x="7495461" y="6297454"/>
            <a:ext cx="3480197" cy="281702"/>
          </a:xfrm>
          <a:prstGeom prst="rect">
            <a:avLst/>
          </a:prstGeom>
          <a:noFill/>
          <a:ln/>
        </p:spPr>
        <p:txBody>
          <a:bodyPr wrap="none" lIns="0" tIns="0" rIns="0" bIns="0" rtlCol="0" anchor="t"/>
          <a:lstStyle/>
          <a:p>
            <a:pPr marL="0" indent="0" algn="l">
              <a:lnSpc>
                <a:spcPts val="2200"/>
              </a:lnSpc>
              <a:buNone/>
            </a:pPr>
            <a:r>
              <a:rPr lang="en-US" sz="1750" b="1" dirty="0">
                <a:solidFill>
                  <a:srgbClr val="39393C"/>
                </a:solidFill>
                <a:latin typeface="Playfair Display Bold" pitchFamily="34" charset="0"/>
                <a:ea typeface="Playfair Display Bold" pitchFamily="34" charset="-122"/>
                <a:cs typeface="Playfair Display Bold" pitchFamily="34" charset="-120"/>
              </a:rPr>
              <a:t>Code and Architecture Highlights</a:t>
            </a:r>
            <a:endParaRPr lang="en-US" sz="1750" dirty="0"/>
          </a:p>
        </p:txBody>
      </p:sp>
      <p:sp>
        <p:nvSpPr>
          <p:cNvPr id="25" name="Text 23"/>
          <p:cNvSpPr/>
          <p:nvPr/>
        </p:nvSpPr>
        <p:spPr>
          <a:xfrm>
            <a:off x="7495461" y="6687264"/>
            <a:ext cx="6323528" cy="865823"/>
          </a:xfrm>
          <a:prstGeom prst="rect">
            <a:avLst/>
          </a:prstGeom>
          <a:noFill/>
          <a:ln/>
        </p:spPr>
        <p:txBody>
          <a:bodyPr wrap="square" lIns="0" tIns="0" rIns="0" bIns="0" rtlCol="0" anchor="t"/>
          <a:lstStyle/>
          <a:p>
            <a:pPr marL="0" indent="0" algn="l">
              <a:lnSpc>
                <a:spcPts val="2250"/>
              </a:lnSpc>
              <a:buNone/>
            </a:pPr>
            <a:r>
              <a:rPr lang="en-US" sz="1400" dirty="0">
                <a:solidFill>
                  <a:srgbClr val="39393C"/>
                </a:solidFill>
                <a:latin typeface="Open Sans" pitchFamily="34" charset="0"/>
                <a:ea typeface="Open Sans" pitchFamily="34" charset="-122"/>
                <a:cs typeface="Open Sans" pitchFamily="34" charset="-120"/>
              </a:rPr>
              <a:t>Key parts of the code and architecture, including CNN layers, Transformer architecture, and chatbot workflow, were carefully designed for optimal performance.</a:t>
            </a:r>
            <a:endParaRPr lang="en-US" sz="1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147173"/>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272D45"/>
                </a:solidFill>
                <a:latin typeface="Kanit Light" pitchFamily="34" charset="0"/>
                <a:ea typeface="Kanit Light" pitchFamily="34" charset="-122"/>
                <a:cs typeface="Kanit Light" pitchFamily="34" charset="-120"/>
              </a:rPr>
              <a:t>Conclusion and Future Developments</a:t>
            </a:r>
            <a:endParaRPr lang="en-US" sz="4450" dirty="0"/>
          </a:p>
        </p:txBody>
      </p:sp>
      <p:sp>
        <p:nvSpPr>
          <p:cNvPr id="4" name="Text 1"/>
          <p:cNvSpPr/>
          <p:nvPr/>
        </p:nvSpPr>
        <p:spPr>
          <a:xfrm>
            <a:off x="793790" y="3904893"/>
            <a:ext cx="7556421" cy="2177415"/>
          </a:xfrm>
          <a:prstGeom prst="rect">
            <a:avLst/>
          </a:prstGeom>
          <a:noFill/>
          <a:ln/>
        </p:spPr>
        <p:txBody>
          <a:bodyPr wrap="square" lIns="0" tIns="0" rIns="0" bIns="0" rtlCol="0" anchor="t"/>
          <a:lstStyle/>
          <a:p>
            <a:pPr marL="0" indent="0">
              <a:lnSpc>
                <a:spcPts val="2850"/>
              </a:lnSpc>
              <a:buNone/>
            </a:pPr>
            <a:r>
              <a:rPr lang="en-US" sz="1750" dirty="0">
                <a:solidFill>
                  <a:srgbClr val="2C3249"/>
                </a:solidFill>
                <a:latin typeface="Martel Sans" pitchFamily="34" charset="0"/>
                <a:ea typeface="Martel Sans" pitchFamily="34" charset="-122"/>
                <a:cs typeface="Martel Sans" pitchFamily="34" charset="-120"/>
              </a:rPr>
              <a:t>Machine learning holds immense potential to revolutionize healthcare, enabling early disease detection, personalized treatment, and improved patient outcomes. The future holds exciting possibilities for further advancements, including the development of even more sophisticated models, integration with wearable technology, and the creation of AI-powered healthcare assi</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610320"/>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Team Members</a:t>
            </a:r>
            <a:endParaRPr lang="en-US" sz="4450" dirty="0"/>
          </a:p>
        </p:txBody>
      </p:sp>
      <p:sp>
        <p:nvSpPr>
          <p:cNvPr id="4" name="Shape 1"/>
          <p:cNvSpPr/>
          <p:nvPr/>
        </p:nvSpPr>
        <p:spPr>
          <a:xfrm>
            <a:off x="6280190" y="2659261"/>
            <a:ext cx="3664863" cy="2410897"/>
          </a:xfrm>
          <a:prstGeom prst="roundRect">
            <a:avLst>
              <a:gd name="adj" fmla="val 3952"/>
            </a:avLst>
          </a:prstGeom>
          <a:solidFill>
            <a:srgbClr val="D6F5EE"/>
          </a:solidFill>
          <a:ln w="7620">
            <a:solidFill>
              <a:srgbClr val="BCDBD4"/>
            </a:solidFill>
            <a:prstDash val="solid"/>
          </a:ln>
        </p:spPr>
      </p:sp>
      <p:sp>
        <p:nvSpPr>
          <p:cNvPr id="5" name="Text 2"/>
          <p:cNvSpPr/>
          <p:nvPr/>
        </p:nvSpPr>
        <p:spPr>
          <a:xfrm>
            <a:off x="6514624" y="289369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M. Baswaraj</a:t>
            </a:r>
            <a:endParaRPr lang="en-US" sz="2200" dirty="0"/>
          </a:p>
        </p:txBody>
      </p:sp>
      <p:sp>
        <p:nvSpPr>
          <p:cNvPr id="6" name="Text 3"/>
          <p:cNvSpPr/>
          <p:nvPr/>
        </p:nvSpPr>
        <p:spPr>
          <a:xfrm>
            <a:off x="6514624" y="3384113"/>
            <a:ext cx="3195995" cy="1088708"/>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Expertise in machine learning and data analytics and Deep Learning.</a:t>
            </a:r>
            <a:endParaRPr lang="en-US" sz="1750" dirty="0"/>
          </a:p>
        </p:txBody>
      </p:sp>
      <p:sp>
        <p:nvSpPr>
          <p:cNvPr id="7" name="Shape 4"/>
          <p:cNvSpPr/>
          <p:nvPr/>
        </p:nvSpPr>
        <p:spPr>
          <a:xfrm>
            <a:off x="10171867" y="2659261"/>
            <a:ext cx="3664863" cy="2410897"/>
          </a:xfrm>
          <a:prstGeom prst="roundRect">
            <a:avLst>
              <a:gd name="adj" fmla="val 3952"/>
            </a:avLst>
          </a:prstGeom>
          <a:solidFill>
            <a:srgbClr val="D6F5EE"/>
          </a:solidFill>
          <a:ln w="7620">
            <a:solidFill>
              <a:srgbClr val="BCDBD4"/>
            </a:solidFill>
            <a:prstDash val="solid"/>
          </a:ln>
        </p:spPr>
      </p:sp>
      <p:sp>
        <p:nvSpPr>
          <p:cNvPr id="8" name="Text 5"/>
          <p:cNvSpPr/>
          <p:nvPr/>
        </p:nvSpPr>
        <p:spPr>
          <a:xfrm>
            <a:off x="10406301" y="289369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K. Sai Pavan</a:t>
            </a:r>
            <a:endParaRPr lang="en-US" sz="2200" dirty="0"/>
          </a:p>
        </p:txBody>
      </p:sp>
      <p:sp>
        <p:nvSpPr>
          <p:cNvPr id="9" name="Text 6"/>
          <p:cNvSpPr/>
          <p:nvPr/>
        </p:nvSpPr>
        <p:spPr>
          <a:xfrm>
            <a:off x="10406301" y="3384113"/>
            <a:ext cx="3195995" cy="1451610"/>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Skilled in data integration and software development and interface design and user experience.</a:t>
            </a:r>
            <a:endParaRPr lang="en-US" sz="1750" dirty="0"/>
          </a:p>
        </p:txBody>
      </p:sp>
      <p:sp>
        <p:nvSpPr>
          <p:cNvPr id="10" name="Shape 7"/>
          <p:cNvSpPr/>
          <p:nvPr/>
        </p:nvSpPr>
        <p:spPr>
          <a:xfrm>
            <a:off x="6280190" y="5296972"/>
            <a:ext cx="7556421" cy="1322189"/>
          </a:xfrm>
          <a:prstGeom prst="roundRect">
            <a:avLst>
              <a:gd name="adj" fmla="val 7205"/>
            </a:avLst>
          </a:prstGeom>
          <a:solidFill>
            <a:srgbClr val="D6F5EE"/>
          </a:solidFill>
          <a:ln w="7620">
            <a:solidFill>
              <a:srgbClr val="BCDBD4"/>
            </a:solidFill>
            <a:prstDash val="solid"/>
          </a:ln>
        </p:spPr>
      </p:sp>
      <p:sp>
        <p:nvSpPr>
          <p:cNvPr id="11" name="Text 8"/>
          <p:cNvSpPr/>
          <p:nvPr/>
        </p:nvSpPr>
        <p:spPr>
          <a:xfrm>
            <a:off x="6514624" y="5531406"/>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L. Vivekadithya</a:t>
            </a:r>
            <a:endParaRPr lang="en-US" sz="2200" dirty="0"/>
          </a:p>
        </p:txBody>
      </p:sp>
      <p:sp>
        <p:nvSpPr>
          <p:cNvPr id="12" name="Text 9"/>
          <p:cNvSpPr/>
          <p:nvPr/>
        </p:nvSpPr>
        <p:spPr>
          <a:xfrm>
            <a:off x="6514624" y="6021824"/>
            <a:ext cx="7087553" cy="362903"/>
          </a:xfrm>
          <a:prstGeom prst="rect">
            <a:avLst/>
          </a:prstGeom>
          <a:noFill/>
          <a:ln/>
        </p:spPr>
        <p:txBody>
          <a:bodyPr wrap="non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Focus on user interface design and user experience.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358509"/>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101014"/>
                </a:solidFill>
                <a:latin typeface="Playfair Display Bold" pitchFamily="34" charset="0"/>
                <a:ea typeface="Playfair Display Bold" pitchFamily="34" charset="-122"/>
                <a:cs typeface="Playfair Display Bold" pitchFamily="34" charset="-120"/>
              </a:rPr>
              <a:t>Introduction</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01014"/>
                </a:solidFill>
                <a:latin typeface="Playfair Display Bold" pitchFamily="34" charset="0"/>
                <a:ea typeface="Playfair Display Bold" pitchFamily="34" charset="-122"/>
                <a:cs typeface="Playfair Display Bold" pitchFamily="34" charset="-120"/>
              </a:rPr>
              <a:t>Problem Statement</a:t>
            </a:r>
            <a:endParaRPr lang="en-US" sz="2200" dirty="0"/>
          </a:p>
        </p:txBody>
      </p:sp>
      <p:sp>
        <p:nvSpPr>
          <p:cNvPr id="4" name="Text 2"/>
          <p:cNvSpPr/>
          <p:nvPr/>
        </p:nvSpPr>
        <p:spPr>
          <a:xfrm>
            <a:off x="793790" y="4215408"/>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39393C"/>
                </a:solidFill>
                <a:latin typeface="Open Sans" pitchFamily="34" charset="0"/>
                <a:ea typeface="Open Sans" pitchFamily="34" charset="-122"/>
                <a:cs typeface="Open Sans" pitchFamily="34" charset="-120"/>
              </a:rPr>
              <a:t>Many diseases remain undetected or diagnosed too late due to limited access to diagnostic tools and expertise. This often deprives patients of early intervention opportunities.</a:t>
            </a:r>
            <a:endParaRPr lang="en-US" sz="1750" dirty="0"/>
          </a:p>
        </p:txBody>
      </p:sp>
      <p:sp>
        <p:nvSpPr>
          <p:cNvPr id="5" name="Text 3"/>
          <p:cNvSpPr/>
          <p:nvPr/>
        </p:nvSpPr>
        <p:spPr>
          <a:xfrm>
            <a:off x="7599521" y="363426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01014"/>
                </a:solidFill>
                <a:latin typeface="Playfair Display Bold" pitchFamily="34" charset="0"/>
                <a:ea typeface="Playfair Display Bold" pitchFamily="34" charset="-122"/>
                <a:cs typeface="Playfair Display Bold" pitchFamily="34" charset="-120"/>
              </a:rPr>
              <a:t>Project Objective</a:t>
            </a:r>
            <a:endParaRPr lang="en-US" sz="2200" dirty="0"/>
          </a:p>
        </p:txBody>
      </p:sp>
      <p:sp>
        <p:nvSpPr>
          <p:cNvPr id="6" name="Text 4"/>
          <p:cNvSpPr/>
          <p:nvPr/>
        </p:nvSpPr>
        <p:spPr>
          <a:xfrm>
            <a:off x="7599521" y="4215408"/>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39393C"/>
                </a:solidFill>
                <a:latin typeface="Open Sans" pitchFamily="34" charset="0"/>
                <a:ea typeface="Open Sans" pitchFamily="34" charset="-122"/>
                <a:cs typeface="Open Sans" pitchFamily="34" charset="-120"/>
              </a:rPr>
              <a:t>Our AI system aims to predict diseases by analyzing medical images and symptoms, ensuring early diagnosis and providing actionable insights for treatment.</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48258"/>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101014"/>
                </a:solidFill>
                <a:latin typeface="Playfair Display Bold" pitchFamily="34" charset="0"/>
                <a:ea typeface="Playfair Display Bold" pitchFamily="34" charset="-122"/>
                <a:cs typeface="Playfair Display Bold" pitchFamily="34" charset="-120"/>
              </a:rPr>
              <a:t>Scope of the Project</a:t>
            </a:r>
            <a:endParaRPr lang="en-US" sz="4450" dirty="0"/>
          </a:p>
        </p:txBody>
      </p:sp>
      <p:sp>
        <p:nvSpPr>
          <p:cNvPr id="4" name="Shape 1"/>
          <p:cNvSpPr/>
          <p:nvPr/>
        </p:nvSpPr>
        <p:spPr>
          <a:xfrm>
            <a:off x="6280189" y="1456022"/>
            <a:ext cx="3664863" cy="2758559"/>
          </a:xfrm>
          <a:prstGeom prst="roundRect">
            <a:avLst>
              <a:gd name="adj" fmla="val 1233"/>
            </a:avLst>
          </a:prstGeom>
          <a:solidFill>
            <a:srgbClr val="E0E0EC"/>
          </a:solidFill>
          <a:ln/>
        </p:spPr>
      </p:sp>
      <p:sp>
        <p:nvSpPr>
          <p:cNvPr id="5" name="Text 2"/>
          <p:cNvSpPr/>
          <p:nvPr/>
        </p:nvSpPr>
        <p:spPr>
          <a:xfrm>
            <a:off x="6507003" y="159710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Disease Focus</a:t>
            </a:r>
            <a:endParaRPr lang="en-US" sz="2200" dirty="0"/>
          </a:p>
        </p:txBody>
      </p:sp>
      <p:sp>
        <p:nvSpPr>
          <p:cNvPr id="6" name="Text 3"/>
          <p:cNvSpPr/>
          <p:nvPr/>
        </p:nvSpPr>
        <p:spPr>
          <a:xfrm>
            <a:off x="6507002" y="2139428"/>
            <a:ext cx="3211235" cy="1814513"/>
          </a:xfrm>
          <a:prstGeom prst="rect">
            <a:avLst/>
          </a:prstGeom>
          <a:noFill/>
          <a:ln/>
        </p:spPr>
        <p:txBody>
          <a:bodyPr wrap="square" lIns="0" tIns="0" rIns="0" bIns="0" rtlCol="0" anchor="t"/>
          <a:lstStyle/>
          <a:p>
            <a:pPr marL="0" indent="0">
              <a:lnSpc>
                <a:spcPts val="2850"/>
              </a:lnSpc>
              <a:buNone/>
            </a:pPr>
            <a:r>
              <a:rPr lang="en-US" sz="1750" dirty="0">
                <a:solidFill>
                  <a:srgbClr val="39393C"/>
                </a:solidFill>
                <a:latin typeface="Open Sans" pitchFamily="34" charset="0"/>
                <a:ea typeface="Open Sans" pitchFamily="34" charset="-122"/>
                <a:cs typeface="Open Sans" pitchFamily="34" charset="-120"/>
              </a:rPr>
              <a:t>We focus on diseases like brain tumors, skin cancer, pneumonia, diabetes, heart disease, and Parkinson's disease.</a:t>
            </a:r>
            <a:endParaRPr lang="en-US" sz="1750" dirty="0"/>
          </a:p>
        </p:txBody>
      </p:sp>
      <p:sp>
        <p:nvSpPr>
          <p:cNvPr id="7" name="Shape 4"/>
          <p:cNvSpPr/>
          <p:nvPr/>
        </p:nvSpPr>
        <p:spPr>
          <a:xfrm>
            <a:off x="10171867" y="1456021"/>
            <a:ext cx="3664863" cy="2758559"/>
          </a:xfrm>
          <a:prstGeom prst="roundRect">
            <a:avLst>
              <a:gd name="adj" fmla="val 1233"/>
            </a:avLst>
          </a:prstGeom>
          <a:solidFill>
            <a:srgbClr val="E0E0EC"/>
          </a:solidFill>
          <a:ln/>
        </p:spPr>
      </p:sp>
      <p:sp>
        <p:nvSpPr>
          <p:cNvPr id="8" name="Text 5"/>
          <p:cNvSpPr/>
          <p:nvPr/>
        </p:nvSpPr>
        <p:spPr>
          <a:xfrm>
            <a:off x="10398681" y="1607470"/>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Interactive Chatbot</a:t>
            </a:r>
            <a:endParaRPr lang="en-US" sz="2200" dirty="0"/>
          </a:p>
        </p:txBody>
      </p:sp>
      <p:sp>
        <p:nvSpPr>
          <p:cNvPr id="9" name="Text 6"/>
          <p:cNvSpPr/>
          <p:nvPr/>
        </p:nvSpPr>
        <p:spPr>
          <a:xfrm>
            <a:off x="10398681" y="2169952"/>
            <a:ext cx="3211235" cy="1814513"/>
          </a:xfrm>
          <a:prstGeom prst="rect">
            <a:avLst/>
          </a:prstGeom>
          <a:noFill/>
          <a:ln/>
        </p:spPr>
        <p:txBody>
          <a:bodyPr wrap="square" lIns="0" tIns="0" rIns="0" bIns="0" rtlCol="0" anchor="t"/>
          <a:lstStyle/>
          <a:p>
            <a:pPr marL="0" indent="0">
              <a:lnSpc>
                <a:spcPts val="2850"/>
              </a:lnSpc>
              <a:buNone/>
            </a:pPr>
            <a:r>
              <a:rPr lang="en-US" sz="1750" dirty="0">
                <a:solidFill>
                  <a:srgbClr val="39393C"/>
                </a:solidFill>
                <a:latin typeface="Open Sans" pitchFamily="34" charset="0"/>
                <a:ea typeface="Open Sans" pitchFamily="34" charset="-122"/>
                <a:cs typeface="Open Sans" pitchFamily="34" charset="-120"/>
              </a:rPr>
              <a:t>The system includes a chatbot for symptom analysis and hospital recommendations, offering personalized guidance.</a:t>
            </a:r>
            <a:endParaRPr lang="en-US" sz="1750" dirty="0"/>
          </a:p>
        </p:txBody>
      </p:sp>
      <p:sp>
        <p:nvSpPr>
          <p:cNvPr id="10" name="Shape 7"/>
          <p:cNvSpPr/>
          <p:nvPr/>
        </p:nvSpPr>
        <p:spPr>
          <a:xfrm>
            <a:off x="6280309" y="6176921"/>
            <a:ext cx="7556421" cy="1669852"/>
          </a:xfrm>
          <a:prstGeom prst="roundRect">
            <a:avLst>
              <a:gd name="adj" fmla="val 2038"/>
            </a:avLst>
          </a:prstGeom>
          <a:solidFill>
            <a:srgbClr val="E0E0EC"/>
          </a:solidFill>
          <a:ln/>
        </p:spPr>
        <p:txBody>
          <a:bodyPr/>
          <a:lstStyle/>
          <a:p>
            <a:endParaRPr lang="en-US" dirty="0"/>
          </a:p>
        </p:txBody>
      </p:sp>
      <p:sp>
        <p:nvSpPr>
          <p:cNvPr id="11" name="Text 8"/>
          <p:cNvSpPr/>
          <p:nvPr/>
        </p:nvSpPr>
        <p:spPr>
          <a:xfrm>
            <a:off x="6620470" y="6375858"/>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Real-World Impact</a:t>
            </a:r>
            <a:endParaRPr lang="en-US" sz="2200" dirty="0"/>
          </a:p>
        </p:txBody>
      </p:sp>
      <p:sp>
        <p:nvSpPr>
          <p:cNvPr id="12" name="Text 9"/>
          <p:cNvSpPr/>
          <p:nvPr/>
        </p:nvSpPr>
        <p:spPr>
          <a:xfrm>
            <a:off x="6620470" y="6843990"/>
            <a:ext cx="7102793" cy="725805"/>
          </a:xfrm>
          <a:prstGeom prst="rect">
            <a:avLst/>
          </a:prstGeom>
          <a:noFill/>
          <a:ln/>
        </p:spPr>
        <p:txBody>
          <a:bodyPr wrap="square" lIns="0" tIns="0" rIns="0" bIns="0" rtlCol="0" anchor="t"/>
          <a:lstStyle/>
          <a:p>
            <a:pPr marL="0" indent="0">
              <a:lnSpc>
                <a:spcPts val="2850"/>
              </a:lnSpc>
              <a:buNone/>
            </a:pPr>
            <a:r>
              <a:rPr lang="en-US" sz="1750" dirty="0">
                <a:solidFill>
                  <a:srgbClr val="39393C"/>
                </a:solidFill>
                <a:latin typeface="Open Sans" pitchFamily="34" charset="0"/>
                <a:ea typeface="Open Sans" pitchFamily="34" charset="-122"/>
                <a:cs typeface="Open Sans" pitchFamily="34" charset="-120"/>
              </a:rPr>
              <a:t>We prioritize accuracy, accessibility, and real-world applicability to bridge healthcare gaps.</a:t>
            </a:r>
            <a:endParaRPr lang="en-US" sz="1750" dirty="0"/>
          </a:p>
        </p:txBody>
      </p:sp>
      <p:sp>
        <p:nvSpPr>
          <p:cNvPr id="13" name="Shape 7">
            <a:extLst>
              <a:ext uri="{FF2B5EF4-FFF2-40B4-BE49-F238E27FC236}">
                <a16:creationId xmlns:a16="http://schemas.microsoft.com/office/drawing/2014/main" id="{AA3450E3-0868-B649-3AE0-F347298F3447}"/>
              </a:ext>
            </a:extLst>
          </p:cNvPr>
          <p:cNvSpPr/>
          <p:nvPr/>
        </p:nvSpPr>
        <p:spPr>
          <a:xfrm>
            <a:off x="6280309" y="4328382"/>
            <a:ext cx="7556421" cy="1669852"/>
          </a:xfrm>
          <a:prstGeom prst="roundRect">
            <a:avLst>
              <a:gd name="adj" fmla="val 2038"/>
            </a:avLst>
          </a:prstGeom>
          <a:solidFill>
            <a:srgbClr val="E0E0EC"/>
          </a:solidFill>
          <a:ln/>
        </p:spPr>
        <p:txBody>
          <a:bodyPr/>
          <a:lstStyle/>
          <a:p>
            <a:endParaRPr lang="en-US" dirty="0"/>
          </a:p>
        </p:txBody>
      </p:sp>
      <p:sp>
        <p:nvSpPr>
          <p:cNvPr id="14" name="TextBox 13">
            <a:extLst>
              <a:ext uri="{FF2B5EF4-FFF2-40B4-BE49-F238E27FC236}">
                <a16:creationId xmlns:a16="http://schemas.microsoft.com/office/drawing/2014/main" id="{074CE609-2747-46DC-A4C6-9400B1AA8B5D}"/>
              </a:ext>
            </a:extLst>
          </p:cNvPr>
          <p:cNvSpPr txBox="1"/>
          <p:nvPr/>
        </p:nvSpPr>
        <p:spPr>
          <a:xfrm>
            <a:off x="6447702" y="4419985"/>
            <a:ext cx="2953836" cy="461665"/>
          </a:xfrm>
          <a:prstGeom prst="rect">
            <a:avLst/>
          </a:prstGeom>
          <a:noFill/>
        </p:spPr>
        <p:txBody>
          <a:bodyPr wrap="square" rtlCol="0">
            <a:spAutoFit/>
          </a:bodyPr>
          <a:lstStyle/>
          <a:p>
            <a:r>
              <a:rPr lang="en-US" sz="2400" b="1" dirty="0"/>
              <a:t>Tablet-Alert System</a:t>
            </a:r>
          </a:p>
        </p:txBody>
      </p:sp>
      <p:sp>
        <p:nvSpPr>
          <p:cNvPr id="15" name="TextBox 14">
            <a:extLst>
              <a:ext uri="{FF2B5EF4-FFF2-40B4-BE49-F238E27FC236}">
                <a16:creationId xmlns:a16="http://schemas.microsoft.com/office/drawing/2014/main" id="{D681F0B6-E265-D0A5-3B64-BBC9871FE433}"/>
              </a:ext>
            </a:extLst>
          </p:cNvPr>
          <p:cNvSpPr txBox="1"/>
          <p:nvPr/>
        </p:nvSpPr>
        <p:spPr>
          <a:xfrm>
            <a:off x="6819703" y="5060337"/>
            <a:ext cx="6089473" cy="707886"/>
          </a:xfrm>
          <a:prstGeom prst="rect">
            <a:avLst/>
          </a:prstGeom>
          <a:noFill/>
        </p:spPr>
        <p:txBody>
          <a:bodyPr wrap="square" rtlCol="0">
            <a:spAutoFit/>
          </a:bodyPr>
          <a:lstStyle/>
          <a:p>
            <a:r>
              <a:rPr lang="en-US" sz="2000" dirty="0">
                <a:latin typeface="Open Sans Medium"/>
              </a:rPr>
              <a:t>To remind users (patients) to take their medication on time using alerts/notifications.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076920"/>
            <a:ext cx="6662618" cy="708779"/>
          </a:xfrm>
          <a:prstGeom prst="rect">
            <a:avLst/>
          </a:prstGeom>
          <a:noFill/>
          <a:ln/>
        </p:spPr>
        <p:txBody>
          <a:bodyPr wrap="none" lIns="0" tIns="0" rIns="0" bIns="0" rtlCol="0" anchor="t"/>
          <a:lstStyle/>
          <a:p>
            <a:pPr marL="0" indent="0">
              <a:lnSpc>
                <a:spcPts val="5550"/>
              </a:lnSpc>
              <a:buNone/>
            </a:pPr>
            <a:r>
              <a:rPr lang="en-US" sz="4450" b="1" dirty="0">
                <a:solidFill>
                  <a:srgbClr val="101014"/>
                </a:solidFill>
                <a:latin typeface="Playfair Display Bold" pitchFamily="34" charset="0"/>
                <a:ea typeface="Playfair Display Bold" pitchFamily="34" charset="-122"/>
                <a:cs typeface="Playfair Display Bold" pitchFamily="34" charset="-120"/>
              </a:rPr>
              <a:t>Innovation and Creativity</a:t>
            </a:r>
            <a:endParaRPr lang="en-US" sz="4450" dirty="0"/>
          </a:p>
        </p:txBody>
      </p:sp>
      <p:sp>
        <p:nvSpPr>
          <p:cNvPr id="3" name="Text 1"/>
          <p:cNvSpPr/>
          <p:nvPr/>
        </p:nvSpPr>
        <p:spPr>
          <a:xfrm>
            <a:off x="793790" y="2212826"/>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01014"/>
                </a:solidFill>
                <a:latin typeface="Playfair Display Bold" pitchFamily="34" charset="0"/>
                <a:ea typeface="Playfair Display Bold" pitchFamily="34" charset="-122"/>
                <a:cs typeface="Playfair Display Bold" pitchFamily="34" charset="-120"/>
              </a:rPr>
              <a:t>Unique Concept</a:t>
            </a:r>
            <a:endParaRPr lang="en-US" sz="2200" dirty="0"/>
          </a:p>
        </p:txBody>
      </p:sp>
      <p:sp>
        <p:nvSpPr>
          <p:cNvPr id="4" name="Text 2"/>
          <p:cNvSpPr/>
          <p:nvPr/>
        </p:nvSpPr>
        <p:spPr>
          <a:xfrm>
            <a:off x="786171" y="3081336"/>
            <a:ext cx="6367664" cy="2953704"/>
          </a:xfrm>
          <a:prstGeom prst="rect">
            <a:avLst/>
          </a:prstGeom>
          <a:noFill/>
          <a:ln/>
        </p:spPr>
        <p:txBody>
          <a:bodyPr wrap="square" lIns="0" tIns="0" rIns="0" bIns="0" rtlCol="0" anchor="t"/>
          <a:lstStyle/>
          <a:p>
            <a:pPr marL="285750" indent="-285750">
              <a:lnSpc>
                <a:spcPts val="2850"/>
              </a:lnSpc>
              <a:buFont typeface="Arial" panose="020B0604020202020204" pitchFamily="34" charset="0"/>
              <a:buChar char="•"/>
            </a:pPr>
            <a:r>
              <a:rPr lang="en-US" sz="1750" dirty="0">
                <a:solidFill>
                  <a:srgbClr val="39393C"/>
                </a:solidFill>
                <a:latin typeface="Open Sans" pitchFamily="34" charset="0"/>
                <a:ea typeface="Open Sans" pitchFamily="34" charset="-122"/>
                <a:cs typeface="Open Sans" pitchFamily="34" charset="-120"/>
              </a:rPr>
              <a:t>Our system integrates Convolutional Neural Networks (CNNs), Vision Transformers and Machine Learning Techniques.</a:t>
            </a:r>
          </a:p>
          <a:p>
            <a:pPr marL="285750" indent="-285750">
              <a:lnSpc>
                <a:spcPts val="2850"/>
              </a:lnSpc>
              <a:buFont typeface="Arial" panose="020B0604020202020204" pitchFamily="34" charset="0"/>
              <a:buChar char="•"/>
            </a:pPr>
            <a:r>
              <a:rPr lang="en-US" sz="1750" dirty="0">
                <a:solidFill>
                  <a:srgbClr val="39393C"/>
                </a:solidFill>
                <a:latin typeface="Open Sans" pitchFamily="34" charset="0"/>
                <a:ea typeface="Open Sans" pitchFamily="34" charset="-122"/>
                <a:cs typeface="Open Sans" pitchFamily="34" charset="-120"/>
              </a:rPr>
              <a:t> Tablet-Alert System T</a:t>
            </a:r>
            <a:r>
              <a:rPr lang="en-US" dirty="0">
                <a:latin typeface="Open Sans" panose="020B0606030504020204" pitchFamily="34" charset="0"/>
                <a:ea typeface="Open Sans" panose="020B0606030504020204" pitchFamily="34" charset="0"/>
                <a:cs typeface="Open Sans" panose="020B0606030504020204" pitchFamily="34" charset="0"/>
              </a:rPr>
              <a:t>o remind users (patients) to take their medication on time using alerts/notifications</a:t>
            </a:r>
            <a:r>
              <a:rPr lang="en-US" sz="1600" dirty="0">
                <a:latin typeface="Open Sans" panose="020B0606030504020204" pitchFamily="34" charset="0"/>
                <a:ea typeface="Open Sans" panose="020B0606030504020204" pitchFamily="34" charset="0"/>
                <a:cs typeface="Open Sans" panose="020B0606030504020204" pitchFamily="34" charset="0"/>
              </a:rPr>
              <a:t>.</a:t>
            </a:r>
            <a:r>
              <a:rPr lang="en-US" sz="1750" dirty="0">
                <a:solidFill>
                  <a:srgbClr val="39393C"/>
                </a:solidFill>
                <a:latin typeface="Open Sans" pitchFamily="34" charset="0"/>
                <a:ea typeface="Open Sans" pitchFamily="34" charset="-122"/>
                <a:cs typeface="Open Sans" pitchFamily="34" charset="-120"/>
              </a:rPr>
              <a:t> </a:t>
            </a:r>
          </a:p>
          <a:p>
            <a:pPr marL="285750" indent="-285750">
              <a:lnSpc>
                <a:spcPts val="2850"/>
              </a:lnSpc>
              <a:buFont typeface="Arial" panose="020B0604020202020204" pitchFamily="34" charset="0"/>
              <a:buChar char="•"/>
            </a:pPr>
            <a:r>
              <a:rPr lang="en-US" sz="1750" dirty="0">
                <a:solidFill>
                  <a:srgbClr val="39393C"/>
                </a:solidFill>
                <a:latin typeface="Open Sans" pitchFamily="34" charset="0"/>
                <a:ea typeface="Open Sans" pitchFamily="34" charset="-122"/>
                <a:cs typeface="Open Sans" pitchFamily="34" charset="-120"/>
              </a:rPr>
              <a:t>chatbots for multi-modal disease prediction and personalized patient assistance.</a:t>
            </a:r>
            <a:endParaRPr lang="en-US" sz="1750" dirty="0"/>
          </a:p>
        </p:txBody>
      </p:sp>
      <p:sp>
        <p:nvSpPr>
          <p:cNvPr id="5" name="Text 3"/>
          <p:cNvSpPr/>
          <p:nvPr/>
        </p:nvSpPr>
        <p:spPr>
          <a:xfrm>
            <a:off x="7456408" y="2212826"/>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01014"/>
                </a:solidFill>
                <a:latin typeface="Playfair Display Bold" pitchFamily="34" charset="0"/>
                <a:ea typeface="Playfair Display Bold" pitchFamily="34" charset="-122"/>
                <a:cs typeface="Playfair Display Bold" pitchFamily="34" charset="-120"/>
              </a:rPr>
              <a:t>Inspiration</a:t>
            </a:r>
            <a:endParaRPr lang="en-US" sz="2200" dirty="0"/>
          </a:p>
        </p:txBody>
      </p:sp>
      <p:sp>
        <p:nvSpPr>
          <p:cNvPr id="6" name="Text 4"/>
          <p:cNvSpPr/>
          <p:nvPr/>
        </p:nvSpPr>
        <p:spPr>
          <a:xfrm>
            <a:off x="7476567" y="3078317"/>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39393C"/>
                </a:solidFill>
                <a:latin typeface="Open Sans" pitchFamily="34" charset="0"/>
                <a:ea typeface="Open Sans" pitchFamily="34" charset="-122"/>
                <a:cs typeface="Open Sans" pitchFamily="34" charset="-120"/>
              </a:rPr>
              <a:t>The lack of accessible healthcare in rural areas and high mortality rates due to late diagnosis inspired us to leverage AI's potential to bridge healthcare gaps.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106805"/>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101014"/>
                </a:solidFill>
                <a:latin typeface="Playfair Display Bold" pitchFamily="34" charset="0"/>
                <a:ea typeface="Playfair Display Bold" pitchFamily="34" charset="-122"/>
                <a:cs typeface="Playfair Display Bold" pitchFamily="34" charset="-120"/>
              </a:rPr>
              <a:t>Creative Features</a:t>
            </a:r>
            <a:endParaRPr lang="en-US" sz="4450" dirty="0"/>
          </a:p>
        </p:txBody>
      </p:sp>
      <p:sp>
        <p:nvSpPr>
          <p:cNvPr id="4" name="Shape 1"/>
          <p:cNvSpPr/>
          <p:nvPr/>
        </p:nvSpPr>
        <p:spPr>
          <a:xfrm>
            <a:off x="6280190" y="2410897"/>
            <a:ext cx="510302" cy="510302"/>
          </a:xfrm>
          <a:prstGeom prst="roundRect">
            <a:avLst>
              <a:gd name="adj" fmla="val 6667"/>
            </a:avLst>
          </a:prstGeom>
          <a:solidFill>
            <a:srgbClr val="E0E0EC"/>
          </a:solidFill>
          <a:ln/>
        </p:spPr>
      </p:sp>
      <p:sp>
        <p:nvSpPr>
          <p:cNvPr id="5" name="Text 2"/>
          <p:cNvSpPr/>
          <p:nvPr/>
        </p:nvSpPr>
        <p:spPr>
          <a:xfrm>
            <a:off x="6470094" y="2495907"/>
            <a:ext cx="130373" cy="340281"/>
          </a:xfrm>
          <a:prstGeom prst="rect">
            <a:avLst/>
          </a:prstGeom>
          <a:noFill/>
          <a:ln/>
        </p:spPr>
        <p:txBody>
          <a:bodyPr wrap="none" lIns="0" tIns="0" rIns="0" bIns="0" rtlCol="0" anchor="t"/>
          <a:lstStyle/>
          <a:p>
            <a:pPr marL="0" indent="0" algn="ctr">
              <a:lnSpc>
                <a:spcPts val="2650"/>
              </a:lnSpc>
              <a:buNone/>
            </a:pPr>
            <a:r>
              <a:rPr lang="en-US" sz="2650" b="1" dirty="0">
                <a:solidFill>
                  <a:srgbClr val="39393C"/>
                </a:solidFill>
                <a:latin typeface="Playfair Display Bold" pitchFamily="34" charset="0"/>
                <a:ea typeface="Playfair Display Bold" pitchFamily="34" charset="-122"/>
                <a:cs typeface="Playfair Display Bold" pitchFamily="34" charset="-120"/>
              </a:rPr>
              <a:t>1</a:t>
            </a:r>
            <a:endParaRPr lang="en-US" sz="2650" dirty="0"/>
          </a:p>
        </p:txBody>
      </p:sp>
      <p:sp>
        <p:nvSpPr>
          <p:cNvPr id="6" name="Text 3"/>
          <p:cNvSpPr/>
          <p:nvPr/>
        </p:nvSpPr>
        <p:spPr>
          <a:xfrm>
            <a:off x="7017306" y="2410897"/>
            <a:ext cx="2927747" cy="1062990"/>
          </a:xfrm>
          <a:prstGeom prst="rect">
            <a:avLst/>
          </a:prstGeom>
          <a:noFill/>
          <a:ln/>
        </p:spPr>
        <p:txBody>
          <a:bodyPr wrap="square" lIns="0" tIns="0" rIns="0" bIns="0" rtlCol="0" anchor="t"/>
          <a:lstStyle/>
          <a:p>
            <a:pPr marL="0" indent="0">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Vision Transformer-powered Pneumonia Prediction</a:t>
            </a:r>
            <a:endParaRPr lang="en-US" sz="2200" dirty="0"/>
          </a:p>
        </p:txBody>
      </p:sp>
      <p:sp>
        <p:nvSpPr>
          <p:cNvPr id="7" name="Text 4"/>
          <p:cNvSpPr/>
          <p:nvPr/>
        </p:nvSpPr>
        <p:spPr>
          <a:xfrm>
            <a:off x="7017306" y="3609975"/>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39393C"/>
                </a:solidFill>
                <a:latin typeface="Open Sans" pitchFamily="34" charset="0"/>
                <a:ea typeface="Open Sans" pitchFamily="34" charset="-122"/>
                <a:cs typeface="Open Sans" pitchFamily="34" charset="-120"/>
              </a:rPr>
              <a:t>We utilize Vision Transformers for high-accuracy pneumonia prediction from chest X-ray images.</a:t>
            </a:r>
            <a:endParaRPr lang="en-US" sz="1750" dirty="0"/>
          </a:p>
        </p:txBody>
      </p:sp>
      <p:sp>
        <p:nvSpPr>
          <p:cNvPr id="8" name="Shape 5"/>
          <p:cNvSpPr/>
          <p:nvPr/>
        </p:nvSpPr>
        <p:spPr>
          <a:xfrm>
            <a:off x="10171867" y="2410897"/>
            <a:ext cx="510302" cy="510302"/>
          </a:xfrm>
          <a:prstGeom prst="roundRect">
            <a:avLst>
              <a:gd name="adj" fmla="val 6667"/>
            </a:avLst>
          </a:prstGeom>
          <a:solidFill>
            <a:srgbClr val="E0E0EC"/>
          </a:solidFill>
          <a:ln/>
        </p:spPr>
      </p:sp>
      <p:sp>
        <p:nvSpPr>
          <p:cNvPr id="9" name="Text 6"/>
          <p:cNvSpPr/>
          <p:nvPr/>
        </p:nvSpPr>
        <p:spPr>
          <a:xfrm>
            <a:off x="10337959" y="2495907"/>
            <a:ext cx="177998" cy="340281"/>
          </a:xfrm>
          <a:prstGeom prst="rect">
            <a:avLst/>
          </a:prstGeom>
          <a:noFill/>
          <a:ln/>
        </p:spPr>
        <p:txBody>
          <a:bodyPr wrap="none" lIns="0" tIns="0" rIns="0" bIns="0" rtlCol="0" anchor="t"/>
          <a:lstStyle/>
          <a:p>
            <a:pPr marL="0" indent="0" algn="ctr">
              <a:lnSpc>
                <a:spcPts val="2650"/>
              </a:lnSpc>
              <a:buNone/>
            </a:pPr>
            <a:r>
              <a:rPr lang="en-US" sz="2650" b="1" dirty="0">
                <a:solidFill>
                  <a:srgbClr val="39393C"/>
                </a:solidFill>
                <a:latin typeface="Playfair Display Bold" pitchFamily="34" charset="0"/>
                <a:ea typeface="Playfair Display Bold" pitchFamily="34" charset="-122"/>
                <a:cs typeface="Playfair Display Bold" pitchFamily="34" charset="-120"/>
              </a:rPr>
              <a:t>2</a:t>
            </a:r>
            <a:endParaRPr lang="en-US" sz="2650" dirty="0"/>
          </a:p>
        </p:txBody>
      </p:sp>
      <p:sp>
        <p:nvSpPr>
          <p:cNvPr id="10" name="Text 7"/>
          <p:cNvSpPr/>
          <p:nvPr/>
        </p:nvSpPr>
        <p:spPr>
          <a:xfrm>
            <a:off x="10908983" y="2410897"/>
            <a:ext cx="2927747" cy="1062990"/>
          </a:xfrm>
          <a:prstGeom prst="rect">
            <a:avLst/>
          </a:prstGeom>
          <a:noFill/>
          <a:ln/>
        </p:spPr>
        <p:txBody>
          <a:bodyPr wrap="square" lIns="0" tIns="0" rIns="0" bIns="0" rtlCol="0" anchor="t"/>
          <a:lstStyle/>
          <a:p>
            <a:pPr marL="0" indent="0">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Symptom-based Chatbot with Geolocation</a:t>
            </a:r>
            <a:endParaRPr lang="en-US" sz="2200" dirty="0"/>
          </a:p>
        </p:txBody>
      </p:sp>
      <p:sp>
        <p:nvSpPr>
          <p:cNvPr id="11" name="Text 8"/>
          <p:cNvSpPr/>
          <p:nvPr/>
        </p:nvSpPr>
        <p:spPr>
          <a:xfrm>
            <a:off x="10908983" y="3609975"/>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39393C"/>
                </a:solidFill>
                <a:latin typeface="Open Sans" pitchFamily="34" charset="0"/>
                <a:ea typeface="Open Sans" pitchFamily="34" charset="-122"/>
                <a:cs typeface="Open Sans" pitchFamily="34" charset="-120"/>
              </a:rPr>
              <a:t>Our chatbot analyzes symptoms and suggests nearby hospitals using geolocation APIs for personalized guidance.</a:t>
            </a:r>
            <a:endParaRPr lang="en-US" sz="1750" dirty="0"/>
          </a:p>
        </p:txBody>
      </p:sp>
      <p:sp>
        <p:nvSpPr>
          <p:cNvPr id="12" name="Shape 9"/>
          <p:cNvSpPr/>
          <p:nvPr/>
        </p:nvSpPr>
        <p:spPr>
          <a:xfrm>
            <a:off x="6280190" y="5906453"/>
            <a:ext cx="510302" cy="510302"/>
          </a:xfrm>
          <a:prstGeom prst="roundRect">
            <a:avLst>
              <a:gd name="adj" fmla="val 6667"/>
            </a:avLst>
          </a:prstGeom>
          <a:solidFill>
            <a:srgbClr val="E0E0EC"/>
          </a:solidFill>
          <a:ln/>
        </p:spPr>
      </p:sp>
      <p:sp>
        <p:nvSpPr>
          <p:cNvPr id="13" name="Text 10"/>
          <p:cNvSpPr/>
          <p:nvPr/>
        </p:nvSpPr>
        <p:spPr>
          <a:xfrm>
            <a:off x="6452235" y="5991463"/>
            <a:ext cx="166092" cy="340281"/>
          </a:xfrm>
          <a:prstGeom prst="rect">
            <a:avLst/>
          </a:prstGeom>
          <a:noFill/>
          <a:ln/>
        </p:spPr>
        <p:txBody>
          <a:bodyPr wrap="none" lIns="0" tIns="0" rIns="0" bIns="0" rtlCol="0" anchor="t"/>
          <a:lstStyle/>
          <a:p>
            <a:pPr marL="0" indent="0" algn="ctr">
              <a:lnSpc>
                <a:spcPts val="2650"/>
              </a:lnSpc>
              <a:buNone/>
            </a:pPr>
            <a:r>
              <a:rPr lang="en-US" sz="2650" b="1" dirty="0">
                <a:solidFill>
                  <a:srgbClr val="39393C"/>
                </a:solidFill>
                <a:latin typeface="Playfair Display Bold" pitchFamily="34" charset="0"/>
                <a:ea typeface="Playfair Display Bold" pitchFamily="34" charset="-122"/>
                <a:cs typeface="Playfair Display Bold" pitchFamily="34" charset="-120"/>
              </a:rPr>
              <a:t>3</a:t>
            </a:r>
            <a:endParaRPr lang="en-US" sz="2650" dirty="0"/>
          </a:p>
        </p:txBody>
      </p:sp>
      <p:sp>
        <p:nvSpPr>
          <p:cNvPr id="14" name="Text 11"/>
          <p:cNvSpPr/>
          <p:nvPr/>
        </p:nvSpPr>
        <p:spPr>
          <a:xfrm>
            <a:off x="7017306" y="5906453"/>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Modular Architecture</a:t>
            </a:r>
            <a:endParaRPr lang="en-US" sz="2200" dirty="0"/>
          </a:p>
        </p:txBody>
      </p:sp>
      <p:sp>
        <p:nvSpPr>
          <p:cNvPr id="15" name="Text 12"/>
          <p:cNvSpPr/>
          <p:nvPr/>
        </p:nvSpPr>
        <p:spPr>
          <a:xfrm>
            <a:off x="7017306" y="6396871"/>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39393C"/>
                </a:solidFill>
                <a:latin typeface="Open Sans" pitchFamily="34" charset="0"/>
                <a:ea typeface="Open Sans" pitchFamily="34" charset="-122"/>
                <a:cs typeface="Open Sans" pitchFamily="34" charset="-120"/>
              </a:rPr>
              <a:t>The system features a modular architecture that allows for the easy addition of new diseases and updates.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539960"/>
            <a:ext cx="9478685" cy="708779"/>
          </a:xfrm>
          <a:prstGeom prst="rect">
            <a:avLst/>
          </a:prstGeom>
          <a:noFill/>
          <a:ln/>
        </p:spPr>
        <p:txBody>
          <a:bodyPr wrap="none" lIns="0" tIns="0" rIns="0" bIns="0" rtlCol="0" anchor="t"/>
          <a:lstStyle/>
          <a:p>
            <a:pPr marL="0" indent="0">
              <a:lnSpc>
                <a:spcPts val="5550"/>
              </a:lnSpc>
              <a:buNone/>
            </a:pPr>
            <a:r>
              <a:rPr lang="en-US" sz="4450" b="1" dirty="0">
                <a:solidFill>
                  <a:srgbClr val="101014"/>
                </a:solidFill>
                <a:latin typeface="Playfair Display Bold" pitchFamily="34" charset="0"/>
                <a:ea typeface="Playfair Display Bold" pitchFamily="34" charset="-122"/>
                <a:cs typeface="Playfair Display Bold" pitchFamily="34" charset="-120"/>
              </a:rPr>
              <a:t>Technical Implementation Overview</a:t>
            </a:r>
            <a:endParaRPr lang="en-US" sz="4450" dirty="0"/>
          </a:p>
        </p:txBody>
      </p:sp>
      <p:sp>
        <p:nvSpPr>
          <p:cNvPr id="3" name="Text 1"/>
          <p:cNvSpPr/>
          <p:nvPr/>
        </p:nvSpPr>
        <p:spPr>
          <a:xfrm>
            <a:off x="793790" y="3815715"/>
            <a:ext cx="2845594" cy="708660"/>
          </a:xfrm>
          <a:prstGeom prst="rect">
            <a:avLst/>
          </a:prstGeom>
          <a:noFill/>
          <a:ln/>
        </p:spPr>
        <p:txBody>
          <a:bodyPr wrap="square" lIns="0" tIns="0" rIns="0" bIns="0" rtlCol="0" anchor="t"/>
          <a:lstStyle/>
          <a:p>
            <a:pPr marL="0" indent="0">
              <a:lnSpc>
                <a:spcPts val="2750"/>
              </a:lnSpc>
              <a:buNone/>
            </a:pPr>
            <a:r>
              <a:rPr lang="en-US" sz="2200" b="1" dirty="0">
                <a:solidFill>
                  <a:srgbClr val="101014"/>
                </a:solidFill>
                <a:latin typeface="Playfair Display Bold" pitchFamily="34" charset="0"/>
                <a:ea typeface="Playfair Display Bold" pitchFamily="34" charset="-122"/>
                <a:cs typeface="Playfair Display Bold" pitchFamily="34" charset="-120"/>
              </a:rPr>
              <a:t>Programming Language</a:t>
            </a:r>
            <a:endParaRPr lang="en-US" sz="2200" dirty="0"/>
          </a:p>
        </p:txBody>
      </p:sp>
      <p:sp>
        <p:nvSpPr>
          <p:cNvPr id="4" name="Text 2"/>
          <p:cNvSpPr/>
          <p:nvPr/>
        </p:nvSpPr>
        <p:spPr>
          <a:xfrm>
            <a:off x="793790" y="4751189"/>
            <a:ext cx="2845594" cy="362903"/>
          </a:xfrm>
          <a:prstGeom prst="rect">
            <a:avLst/>
          </a:prstGeom>
          <a:noFill/>
          <a:ln/>
        </p:spPr>
        <p:txBody>
          <a:bodyPr wrap="none" lIns="0" tIns="0" rIns="0" bIns="0" rtlCol="0" anchor="t"/>
          <a:lstStyle/>
          <a:p>
            <a:pPr marL="0" indent="0">
              <a:lnSpc>
                <a:spcPts val="2850"/>
              </a:lnSpc>
              <a:buNone/>
            </a:pPr>
            <a:r>
              <a:rPr lang="en-US" sz="1750" dirty="0">
                <a:solidFill>
                  <a:srgbClr val="39393C"/>
                </a:solidFill>
                <a:latin typeface="Open Sans" pitchFamily="34" charset="0"/>
                <a:ea typeface="Open Sans" pitchFamily="34" charset="-122"/>
                <a:cs typeface="Open Sans" pitchFamily="34" charset="-120"/>
              </a:rPr>
              <a:t>Python</a:t>
            </a:r>
            <a:endParaRPr lang="en-US" sz="1750" dirty="0"/>
          </a:p>
        </p:txBody>
      </p:sp>
      <p:sp>
        <p:nvSpPr>
          <p:cNvPr id="5" name="Text 3"/>
          <p:cNvSpPr/>
          <p:nvPr/>
        </p:nvSpPr>
        <p:spPr>
          <a:xfrm>
            <a:off x="4200406" y="381571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01014"/>
                </a:solidFill>
                <a:latin typeface="Playfair Display Bold" pitchFamily="34" charset="0"/>
                <a:ea typeface="Playfair Display Bold" pitchFamily="34" charset="-122"/>
                <a:cs typeface="Playfair Display Bold" pitchFamily="34" charset="-120"/>
              </a:rPr>
              <a:t>Libraries</a:t>
            </a:r>
            <a:endParaRPr lang="en-US" sz="2200" dirty="0"/>
          </a:p>
        </p:txBody>
      </p:sp>
      <p:sp>
        <p:nvSpPr>
          <p:cNvPr id="6" name="Text 4"/>
          <p:cNvSpPr/>
          <p:nvPr/>
        </p:nvSpPr>
        <p:spPr>
          <a:xfrm>
            <a:off x="4200406" y="4396859"/>
            <a:ext cx="2845594" cy="2520308"/>
          </a:xfrm>
          <a:prstGeom prst="rect">
            <a:avLst/>
          </a:prstGeom>
          <a:noFill/>
          <a:ln/>
        </p:spPr>
        <p:txBody>
          <a:bodyPr wrap="square" lIns="0" tIns="0" rIns="0" bIns="0" rtlCol="0" anchor="t"/>
          <a:lstStyle/>
          <a:p>
            <a:pPr marL="0" indent="0">
              <a:lnSpc>
                <a:spcPts val="2850"/>
              </a:lnSpc>
              <a:buNone/>
            </a:pPr>
            <a:r>
              <a:rPr lang="en-US" sz="1750" dirty="0">
                <a:solidFill>
                  <a:srgbClr val="39393C"/>
                </a:solidFill>
                <a:latin typeface="Open Sans" pitchFamily="34" charset="0"/>
                <a:ea typeface="Open Sans" pitchFamily="34" charset="-122"/>
                <a:cs typeface="Open Sans" pitchFamily="34" charset="-120"/>
              </a:rPr>
              <a:t>TensorFlow, PyTorch, Transformers, Scikit-learn, Pandas, </a:t>
            </a:r>
            <a:r>
              <a:rPr lang="en-US" sz="1750" dirty="0" err="1">
                <a:solidFill>
                  <a:srgbClr val="39393C"/>
                </a:solidFill>
                <a:latin typeface="Open Sans" pitchFamily="34" charset="0"/>
                <a:ea typeface="Open Sans" pitchFamily="34" charset="-122"/>
                <a:cs typeface="Open Sans" pitchFamily="34" charset="-120"/>
              </a:rPr>
              <a:t>NumPy,matplotlib</a:t>
            </a:r>
            <a:r>
              <a:rPr lang="en-US" sz="1750" dirty="0">
                <a:solidFill>
                  <a:srgbClr val="39393C"/>
                </a:solidFill>
                <a:latin typeface="Open Sans" pitchFamily="34" charset="0"/>
                <a:ea typeface="Open Sans" pitchFamily="34" charset="-122"/>
                <a:cs typeface="Open Sans" pitchFamily="34" charset="-120"/>
              </a:rPr>
              <a:t>,</a:t>
            </a:r>
          </a:p>
          <a:p>
            <a:pPr marL="0" indent="0">
              <a:lnSpc>
                <a:spcPts val="2850"/>
              </a:lnSpc>
              <a:buNone/>
            </a:pPr>
            <a:endParaRPr lang="en-US" sz="1750" dirty="0">
              <a:solidFill>
                <a:srgbClr val="39393C"/>
              </a:solidFill>
              <a:latin typeface="Open Sans" pitchFamily="34" charset="0"/>
              <a:ea typeface="Open Sans" pitchFamily="34" charset="-122"/>
              <a:cs typeface="Open Sans" pitchFamily="34" charset="-120"/>
            </a:endParaRPr>
          </a:p>
          <a:p>
            <a:pPr marL="0" indent="0">
              <a:lnSpc>
                <a:spcPts val="2850"/>
              </a:lnSpc>
              <a:buNone/>
            </a:pPr>
            <a:endParaRPr lang="en-US" sz="1750" dirty="0"/>
          </a:p>
        </p:txBody>
      </p:sp>
      <p:sp>
        <p:nvSpPr>
          <p:cNvPr id="7" name="Text 5"/>
          <p:cNvSpPr/>
          <p:nvPr/>
        </p:nvSpPr>
        <p:spPr>
          <a:xfrm>
            <a:off x="7607022" y="381571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01014"/>
                </a:solidFill>
                <a:latin typeface="Playfair Display Bold" pitchFamily="34" charset="0"/>
                <a:ea typeface="Playfair Display Bold" pitchFamily="34" charset="-122"/>
                <a:cs typeface="Playfair Display Bold" pitchFamily="34" charset="-120"/>
              </a:rPr>
              <a:t>Cloud Platforms</a:t>
            </a:r>
            <a:endParaRPr lang="en-US" sz="2200" dirty="0"/>
          </a:p>
        </p:txBody>
      </p:sp>
      <p:sp>
        <p:nvSpPr>
          <p:cNvPr id="8" name="Text 6"/>
          <p:cNvSpPr/>
          <p:nvPr/>
        </p:nvSpPr>
        <p:spPr>
          <a:xfrm>
            <a:off x="7607022" y="4396859"/>
            <a:ext cx="2845594" cy="725805"/>
          </a:xfrm>
          <a:prstGeom prst="rect">
            <a:avLst/>
          </a:prstGeom>
          <a:noFill/>
          <a:ln/>
        </p:spPr>
        <p:txBody>
          <a:bodyPr wrap="square" lIns="0" tIns="0" rIns="0" bIns="0" rtlCol="0" anchor="t"/>
          <a:lstStyle/>
          <a:p>
            <a:pPr marL="0" indent="0">
              <a:lnSpc>
                <a:spcPts val="2850"/>
              </a:lnSpc>
              <a:buNone/>
            </a:pPr>
            <a:r>
              <a:rPr lang="en-US" sz="1750" dirty="0">
                <a:solidFill>
                  <a:srgbClr val="39393C"/>
                </a:solidFill>
                <a:latin typeface="Open Sans" pitchFamily="34" charset="0"/>
                <a:ea typeface="Open Sans" pitchFamily="34" charset="-122"/>
                <a:cs typeface="Open Sans" pitchFamily="34" charset="-120"/>
              </a:rPr>
              <a:t>Google Colab, AWS, IBM Watson</a:t>
            </a:r>
            <a:endParaRPr lang="en-US" sz="1750" dirty="0"/>
          </a:p>
        </p:txBody>
      </p:sp>
      <p:sp>
        <p:nvSpPr>
          <p:cNvPr id="9" name="Text 7"/>
          <p:cNvSpPr/>
          <p:nvPr/>
        </p:nvSpPr>
        <p:spPr>
          <a:xfrm>
            <a:off x="11013638" y="381571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01014"/>
                </a:solidFill>
                <a:latin typeface="Playfair Display Bold" pitchFamily="34" charset="0"/>
                <a:ea typeface="Playfair Display Bold" pitchFamily="34" charset="-122"/>
                <a:cs typeface="Playfair Display Bold" pitchFamily="34" charset="-120"/>
              </a:rPr>
              <a:t>APIs</a:t>
            </a:r>
            <a:endParaRPr lang="en-US" sz="2200" dirty="0"/>
          </a:p>
        </p:txBody>
      </p:sp>
      <p:sp>
        <p:nvSpPr>
          <p:cNvPr id="10" name="Text 8"/>
          <p:cNvSpPr/>
          <p:nvPr/>
        </p:nvSpPr>
        <p:spPr>
          <a:xfrm>
            <a:off x="11013638" y="4396859"/>
            <a:ext cx="2845594" cy="725805"/>
          </a:xfrm>
          <a:prstGeom prst="rect">
            <a:avLst/>
          </a:prstGeom>
          <a:noFill/>
          <a:ln/>
        </p:spPr>
        <p:txBody>
          <a:bodyPr wrap="square" lIns="0" tIns="0" rIns="0" bIns="0" rtlCol="0" anchor="t"/>
          <a:lstStyle/>
          <a:p>
            <a:pPr marL="0" indent="0">
              <a:lnSpc>
                <a:spcPts val="2850"/>
              </a:lnSpc>
              <a:buNone/>
            </a:pPr>
            <a:r>
              <a:rPr lang="en-US" sz="1750" dirty="0">
                <a:solidFill>
                  <a:srgbClr val="39393C"/>
                </a:solidFill>
                <a:latin typeface="Open Sans" pitchFamily="34" charset="0"/>
                <a:ea typeface="Open Sans" pitchFamily="34" charset="-122"/>
                <a:cs typeface="Open Sans" pitchFamily="34" charset="-120"/>
              </a:rPr>
              <a:t>Geolocation APIs for hospital suggestions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8417EB6-ADDD-4D06-77D9-C3634C53E7AC}"/>
              </a:ext>
            </a:extLst>
          </p:cNvPr>
          <p:cNvSpPr txBox="1"/>
          <p:nvPr/>
        </p:nvSpPr>
        <p:spPr>
          <a:xfrm>
            <a:off x="623943" y="1075766"/>
            <a:ext cx="6605196" cy="707886"/>
          </a:xfrm>
          <a:prstGeom prst="rect">
            <a:avLst/>
          </a:prstGeom>
          <a:noFill/>
        </p:spPr>
        <p:txBody>
          <a:bodyPr wrap="square" rtlCol="0">
            <a:spAutoFit/>
          </a:bodyPr>
          <a:lstStyle/>
          <a:p>
            <a:r>
              <a:rPr lang="en-US" sz="4000" b="1" dirty="0"/>
              <a:t>Machine Learning Algorithms:</a:t>
            </a:r>
          </a:p>
        </p:txBody>
      </p:sp>
      <p:sp>
        <p:nvSpPr>
          <p:cNvPr id="7" name="TextBox 6">
            <a:extLst>
              <a:ext uri="{FF2B5EF4-FFF2-40B4-BE49-F238E27FC236}">
                <a16:creationId xmlns:a16="http://schemas.microsoft.com/office/drawing/2014/main" id="{F5FCA8C0-6BA3-5BD9-9ABB-DE318EA1A5DF}"/>
              </a:ext>
            </a:extLst>
          </p:cNvPr>
          <p:cNvSpPr txBox="1"/>
          <p:nvPr/>
        </p:nvSpPr>
        <p:spPr>
          <a:xfrm>
            <a:off x="1043492" y="2784902"/>
            <a:ext cx="5572461"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t>Random Forest – Heart Disease</a:t>
            </a:r>
          </a:p>
          <a:p>
            <a:pPr marL="285750" indent="-285750">
              <a:buFont typeface="Arial" panose="020B0604020202020204" pitchFamily="34" charset="0"/>
              <a:buChar char="•"/>
            </a:pPr>
            <a:r>
              <a:rPr lang="en-US" sz="2800" dirty="0"/>
              <a:t>CNN – Brain Tumor </a:t>
            </a:r>
            <a:r>
              <a:rPr lang="en-US" sz="2800" dirty="0" err="1"/>
              <a:t>prdiction</a:t>
            </a:r>
            <a:r>
              <a:rPr lang="en-US" sz="2800" dirty="0"/>
              <a:t>.</a:t>
            </a:r>
          </a:p>
          <a:p>
            <a:pPr marL="285750" indent="-285750">
              <a:buFont typeface="Arial" panose="020B0604020202020204" pitchFamily="34" charset="0"/>
              <a:buChar char="•"/>
            </a:pPr>
            <a:r>
              <a:rPr lang="en-US" sz="2800" dirty="0"/>
              <a:t>SVC – Diabetes Values</a:t>
            </a:r>
          </a:p>
          <a:p>
            <a:pPr marL="285750" indent="-285750">
              <a:buFont typeface="Arial" panose="020B0604020202020204" pitchFamily="34" charset="0"/>
              <a:buChar char="•"/>
            </a:pPr>
            <a:r>
              <a:rPr lang="en-US" sz="2800" dirty="0"/>
              <a:t>Decision  Tree Classifier – Parkinson</a:t>
            </a:r>
          </a:p>
          <a:p>
            <a:endParaRPr lang="en-US" sz="2800" dirty="0"/>
          </a:p>
          <a:p>
            <a:pPr marL="285750" indent="-285750">
              <a:buFont typeface="Arial" panose="020B0604020202020204" pitchFamily="34" charset="0"/>
              <a:buChar char="•"/>
            </a:pPr>
            <a:endParaRPr lang="en-US" sz="2800" dirty="0"/>
          </a:p>
        </p:txBody>
      </p:sp>
      <p:pic>
        <p:nvPicPr>
          <p:cNvPr id="9" name="Picture 8">
            <a:extLst>
              <a:ext uri="{FF2B5EF4-FFF2-40B4-BE49-F238E27FC236}">
                <a16:creationId xmlns:a16="http://schemas.microsoft.com/office/drawing/2014/main" id="{55895794-4D0A-AD6F-30E4-7D1FB8184AE2}"/>
              </a:ext>
            </a:extLst>
          </p:cNvPr>
          <p:cNvPicPr>
            <a:picLocks noChangeAspect="1"/>
          </p:cNvPicPr>
          <p:nvPr/>
        </p:nvPicPr>
        <p:blipFill>
          <a:blip r:embed="rId3"/>
          <a:stretch>
            <a:fillRect/>
          </a:stretch>
        </p:blipFill>
        <p:spPr>
          <a:xfrm>
            <a:off x="7616414" y="-125962"/>
            <a:ext cx="7013986" cy="835556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20090"/>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272D45"/>
                </a:solidFill>
                <a:latin typeface="Kanit Light" pitchFamily="34" charset="0"/>
                <a:ea typeface="Kanit Light" pitchFamily="34" charset="-122"/>
                <a:cs typeface="Kanit Light" pitchFamily="34" charset="-120"/>
              </a:rPr>
              <a:t>Chatbot for Symptom Assessment and Disease Prediction</a:t>
            </a:r>
            <a:endParaRPr lang="en-US" sz="4450" dirty="0"/>
          </a:p>
        </p:txBody>
      </p:sp>
      <p:sp>
        <p:nvSpPr>
          <p:cNvPr id="4" name="Shape 1"/>
          <p:cNvSpPr/>
          <p:nvPr/>
        </p:nvSpPr>
        <p:spPr>
          <a:xfrm>
            <a:off x="6280190" y="3186589"/>
            <a:ext cx="3664863" cy="2410897"/>
          </a:xfrm>
          <a:prstGeom prst="roundRect">
            <a:avLst>
              <a:gd name="adj" fmla="val 3952"/>
            </a:avLst>
          </a:prstGeom>
          <a:solidFill>
            <a:srgbClr val="DFECE9"/>
          </a:solidFill>
          <a:ln w="7620">
            <a:solidFill>
              <a:srgbClr val="C5D2CF"/>
            </a:solidFill>
            <a:prstDash val="solid"/>
          </a:ln>
        </p:spPr>
      </p:sp>
      <p:sp>
        <p:nvSpPr>
          <p:cNvPr id="5" name="Text 2"/>
          <p:cNvSpPr/>
          <p:nvPr/>
        </p:nvSpPr>
        <p:spPr>
          <a:xfrm>
            <a:off x="6514624" y="342102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C3249"/>
                </a:solidFill>
                <a:latin typeface="Kanit Light" pitchFamily="34" charset="0"/>
                <a:ea typeface="Kanit Light" pitchFamily="34" charset="-122"/>
                <a:cs typeface="Kanit Light" pitchFamily="34" charset="-120"/>
              </a:rPr>
              <a:t>Symptom Assessment</a:t>
            </a:r>
            <a:endParaRPr lang="en-US" sz="2200" dirty="0"/>
          </a:p>
        </p:txBody>
      </p:sp>
      <p:sp>
        <p:nvSpPr>
          <p:cNvPr id="6" name="Text 3"/>
          <p:cNvSpPr/>
          <p:nvPr/>
        </p:nvSpPr>
        <p:spPr>
          <a:xfrm>
            <a:off x="6514624" y="3911441"/>
            <a:ext cx="3195995" cy="1451610"/>
          </a:xfrm>
          <a:prstGeom prst="rect">
            <a:avLst/>
          </a:prstGeom>
          <a:noFill/>
          <a:ln/>
        </p:spPr>
        <p:txBody>
          <a:bodyPr wrap="square" lIns="0" tIns="0" rIns="0" bIns="0" rtlCol="0" anchor="t"/>
          <a:lstStyle/>
          <a:p>
            <a:pPr marL="0" indent="0">
              <a:lnSpc>
                <a:spcPts val="2850"/>
              </a:lnSpc>
              <a:buNone/>
            </a:pPr>
            <a:r>
              <a:rPr lang="en-US" sz="1750" dirty="0">
                <a:solidFill>
                  <a:srgbClr val="2C3249"/>
                </a:solidFill>
                <a:latin typeface="Martel Sans" pitchFamily="34" charset="0"/>
                <a:ea typeface="Martel Sans" pitchFamily="34" charset="-122"/>
                <a:cs typeface="Martel Sans" pitchFamily="34" charset="-120"/>
              </a:rPr>
              <a:t>The chatbot collects patient symptoms and medical history to provide initial insights.</a:t>
            </a:r>
            <a:endParaRPr lang="en-US" sz="1750" dirty="0"/>
          </a:p>
        </p:txBody>
      </p:sp>
      <p:sp>
        <p:nvSpPr>
          <p:cNvPr id="7" name="Shape 4"/>
          <p:cNvSpPr/>
          <p:nvPr/>
        </p:nvSpPr>
        <p:spPr>
          <a:xfrm>
            <a:off x="10171867" y="3186589"/>
            <a:ext cx="3664863" cy="2410897"/>
          </a:xfrm>
          <a:prstGeom prst="roundRect">
            <a:avLst>
              <a:gd name="adj" fmla="val 3952"/>
            </a:avLst>
          </a:prstGeom>
          <a:solidFill>
            <a:srgbClr val="DFECE9"/>
          </a:solidFill>
          <a:ln w="7620">
            <a:solidFill>
              <a:srgbClr val="C5D2CF"/>
            </a:solidFill>
            <a:prstDash val="solid"/>
          </a:ln>
        </p:spPr>
      </p:sp>
      <p:sp>
        <p:nvSpPr>
          <p:cNvPr id="8" name="Text 5"/>
          <p:cNvSpPr/>
          <p:nvPr/>
        </p:nvSpPr>
        <p:spPr>
          <a:xfrm>
            <a:off x="10406301" y="342102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C3249"/>
                </a:solidFill>
                <a:latin typeface="Kanit Light" pitchFamily="34" charset="0"/>
                <a:ea typeface="Kanit Light" pitchFamily="34" charset="-122"/>
                <a:cs typeface="Kanit Light" pitchFamily="34" charset="-120"/>
              </a:rPr>
              <a:t>Disease Prediction</a:t>
            </a:r>
            <a:endParaRPr lang="en-US" sz="2200" dirty="0"/>
          </a:p>
        </p:txBody>
      </p:sp>
      <p:sp>
        <p:nvSpPr>
          <p:cNvPr id="9" name="Text 6"/>
          <p:cNvSpPr/>
          <p:nvPr/>
        </p:nvSpPr>
        <p:spPr>
          <a:xfrm>
            <a:off x="10406301" y="3911441"/>
            <a:ext cx="3195995" cy="1451610"/>
          </a:xfrm>
          <a:prstGeom prst="rect">
            <a:avLst/>
          </a:prstGeom>
          <a:noFill/>
          <a:ln/>
        </p:spPr>
        <p:txBody>
          <a:bodyPr wrap="square" lIns="0" tIns="0" rIns="0" bIns="0" rtlCol="0" anchor="t"/>
          <a:lstStyle/>
          <a:p>
            <a:pPr marL="0" indent="0">
              <a:lnSpc>
                <a:spcPts val="2850"/>
              </a:lnSpc>
              <a:buNone/>
            </a:pPr>
            <a:r>
              <a:rPr lang="en-US" sz="1750" dirty="0">
                <a:solidFill>
                  <a:srgbClr val="2C3249"/>
                </a:solidFill>
                <a:latin typeface="Martel Sans" pitchFamily="34" charset="0"/>
                <a:ea typeface="Martel Sans" pitchFamily="34" charset="-122"/>
                <a:cs typeface="Martel Sans" pitchFamily="34" charset="-120"/>
              </a:rPr>
              <a:t>Based on the collected data, the chatbot utilizes machine learning to predict potential diseases.</a:t>
            </a:r>
            <a:endParaRPr lang="en-US" sz="1750" dirty="0"/>
          </a:p>
        </p:txBody>
      </p:sp>
      <p:sp>
        <p:nvSpPr>
          <p:cNvPr id="10" name="Shape 7"/>
          <p:cNvSpPr/>
          <p:nvPr/>
        </p:nvSpPr>
        <p:spPr>
          <a:xfrm>
            <a:off x="6280190" y="5824299"/>
            <a:ext cx="7556421" cy="1685092"/>
          </a:xfrm>
          <a:prstGeom prst="roundRect">
            <a:avLst>
              <a:gd name="adj" fmla="val 5654"/>
            </a:avLst>
          </a:prstGeom>
          <a:solidFill>
            <a:srgbClr val="DFECE9"/>
          </a:solidFill>
          <a:ln w="7620">
            <a:solidFill>
              <a:srgbClr val="C5D2CF"/>
            </a:solidFill>
            <a:prstDash val="solid"/>
          </a:ln>
        </p:spPr>
      </p:sp>
      <p:sp>
        <p:nvSpPr>
          <p:cNvPr id="11" name="Text 8"/>
          <p:cNvSpPr/>
          <p:nvPr/>
        </p:nvSpPr>
        <p:spPr>
          <a:xfrm>
            <a:off x="6514624" y="605873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C3249"/>
                </a:solidFill>
                <a:latin typeface="Kanit Light" pitchFamily="34" charset="0"/>
                <a:ea typeface="Kanit Light" pitchFamily="34" charset="-122"/>
                <a:cs typeface="Kanit Light" pitchFamily="34" charset="-120"/>
              </a:rPr>
              <a:t>Hospital Referral</a:t>
            </a:r>
            <a:endParaRPr lang="en-US" sz="2200" dirty="0"/>
          </a:p>
        </p:txBody>
      </p:sp>
      <p:sp>
        <p:nvSpPr>
          <p:cNvPr id="12" name="Text 9"/>
          <p:cNvSpPr/>
          <p:nvPr/>
        </p:nvSpPr>
        <p:spPr>
          <a:xfrm>
            <a:off x="6514624" y="6549152"/>
            <a:ext cx="7087553" cy="725805"/>
          </a:xfrm>
          <a:prstGeom prst="rect">
            <a:avLst/>
          </a:prstGeom>
          <a:noFill/>
          <a:ln/>
        </p:spPr>
        <p:txBody>
          <a:bodyPr wrap="square" lIns="0" tIns="0" rIns="0" bIns="0" rtlCol="0" anchor="t"/>
          <a:lstStyle/>
          <a:p>
            <a:pPr marL="0" indent="0">
              <a:lnSpc>
                <a:spcPts val="2850"/>
              </a:lnSpc>
              <a:buNone/>
            </a:pPr>
            <a:r>
              <a:rPr lang="en-US" sz="1750" dirty="0">
                <a:solidFill>
                  <a:srgbClr val="2C3249"/>
                </a:solidFill>
                <a:latin typeface="Martel Sans" pitchFamily="34" charset="0"/>
                <a:ea typeface="Martel Sans" pitchFamily="34" charset="-122"/>
                <a:cs typeface="Martel Sans" pitchFamily="34" charset="-120"/>
              </a:rPr>
              <a:t>If necessary, the chatbot recommends visiting a healthcare professional and provides information on nearby hospitals.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250</TotalTime>
  <Words>844</Words>
  <Application>Microsoft Office PowerPoint</Application>
  <PresentationFormat>Custom</PresentationFormat>
  <Paragraphs>117</Paragraphs>
  <Slides>13</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Kanit Light</vt:lpstr>
      <vt:lpstr>Martel Sans</vt:lpstr>
      <vt:lpstr>Open Sans</vt:lpstr>
      <vt:lpstr>Unbounded Bold</vt:lpstr>
      <vt:lpstr>Arial</vt:lpstr>
      <vt:lpstr>Calibri</vt:lpstr>
      <vt:lpstr>Playfair Display Bold</vt:lpstr>
      <vt:lpstr>Open Sans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Madnoor Baswaraj Baswaraj</cp:lastModifiedBy>
  <cp:revision>5</cp:revision>
  <dcterms:created xsi:type="dcterms:W3CDTF">2025-01-25T16:46:47Z</dcterms:created>
  <dcterms:modified xsi:type="dcterms:W3CDTF">2025-04-12T08:55:41Z</dcterms:modified>
</cp:coreProperties>
</file>